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28"/>
  </p:notesMasterIdLst>
  <p:sldIdLst>
    <p:sldId id="272" r:id="rId5"/>
    <p:sldId id="257" r:id="rId6"/>
    <p:sldId id="262" r:id="rId7"/>
    <p:sldId id="259" r:id="rId8"/>
    <p:sldId id="275" r:id="rId9"/>
    <p:sldId id="278" r:id="rId10"/>
    <p:sldId id="277" r:id="rId11"/>
    <p:sldId id="281" r:id="rId12"/>
    <p:sldId id="282" r:id="rId13"/>
    <p:sldId id="306" r:id="rId14"/>
    <p:sldId id="279" r:id="rId15"/>
    <p:sldId id="295" r:id="rId16"/>
    <p:sldId id="307" r:id="rId17"/>
    <p:sldId id="300" r:id="rId18"/>
    <p:sldId id="301" r:id="rId19"/>
    <p:sldId id="289" r:id="rId20"/>
    <p:sldId id="290" r:id="rId21"/>
    <p:sldId id="302" r:id="rId22"/>
    <p:sldId id="291" r:id="rId23"/>
    <p:sldId id="304" r:id="rId24"/>
    <p:sldId id="308" r:id="rId25"/>
    <p:sldId id="263" r:id="rId26"/>
    <p:sldId id="26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85678" autoAdjust="0"/>
  </p:normalViewPr>
  <p:slideViewPr>
    <p:cSldViewPr snapToGrid="0">
      <p:cViewPr varScale="1">
        <p:scale>
          <a:sx n="27" d="100"/>
          <a:sy n="27" d="100"/>
        </p:scale>
        <p:origin x="34" y="66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5" d="100"/>
          <a:sy n="65" d="100"/>
        </p:scale>
        <p:origin x="265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88D07-B188-44E4-ABBB-6994C1A52936}" type="datetimeFigureOut">
              <a:rPr lang="en-US" smtClean="0"/>
              <a:t>4/29/2022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2455A-0D23-4EAB-9AF9-2CC2B3066B0A}" type="slidenum">
              <a:rPr lang="en-US" smtClean="0"/>
              <a:t>‹#›</a:t>
            </a:fld>
            <a:endParaRPr lang="en-US" dirty="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42455A-0D23-4EAB-9AF9-2CC2B3066B0A}" type="slidenum">
              <a:rPr lang="en-US" smtClean="0"/>
              <a:t>1</a:t>
            </a:fld>
            <a:endParaRPr lang="en-US" dirty="0"/>
          </a:p>
        </p:txBody>
      </p:sp>
    </p:spTree>
    <p:extLst>
      <p:ext uri="{BB962C8B-B14F-4D97-AF65-F5344CB8AC3E}">
        <p14:creationId xmlns:p14="http://schemas.microsoft.com/office/powerpoint/2010/main" val="540583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42455A-0D23-4EAB-9AF9-2CC2B3066B0A}" type="slidenum">
              <a:rPr lang="en-US" smtClean="0"/>
              <a:t>10</a:t>
            </a:fld>
            <a:endParaRPr lang="en-US" dirty="0"/>
          </a:p>
        </p:txBody>
      </p:sp>
    </p:spTree>
    <p:extLst>
      <p:ext uri="{BB962C8B-B14F-4D97-AF65-F5344CB8AC3E}">
        <p14:creationId xmlns:p14="http://schemas.microsoft.com/office/powerpoint/2010/main" val="1263851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42455A-0D23-4EAB-9AF9-2CC2B3066B0A}" type="slidenum">
              <a:rPr lang="en-US" smtClean="0"/>
              <a:t>11</a:t>
            </a:fld>
            <a:endParaRPr lang="en-US" dirty="0"/>
          </a:p>
        </p:txBody>
      </p:sp>
    </p:spTree>
    <p:extLst>
      <p:ext uri="{BB962C8B-B14F-4D97-AF65-F5344CB8AC3E}">
        <p14:creationId xmlns:p14="http://schemas.microsoft.com/office/powerpoint/2010/main" val="1945982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42455A-0D23-4EAB-9AF9-2CC2B3066B0A}" type="slidenum">
              <a:rPr lang="en-US" smtClean="0"/>
              <a:t>12</a:t>
            </a:fld>
            <a:endParaRPr lang="en-US" dirty="0"/>
          </a:p>
        </p:txBody>
      </p:sp>
    </p:spTree>
    <p:extLst>
      <p:ext uri="{BB962C8B-B14F-4D97-AF65-F5344CB8AC3E}">
        <p14:creationId xmlns:p14="http://schemas.microsoft.com/office/powerpoint/2010/main" val="916960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42455A-0D23-4EAB-9AF9-2CC2B3066B0A}" type="slidenum">
              <a:rPr lang="en-US" smtClean="0"/>
              <a:t>13</a:t>
            </a:fld>
            <a:endParaRPr lang="en-US" dirty="0"/>
          </a:p>
        </p:txBody>
      </p:sp>
    </p:spTree>
    <p:extLst>
      <p:ext uri="{BB962C8B-B14F-4D97-AF65-F5344CB8AC3E}">
        <p14:creationId xmlns:p14="http://schemas.microsoft.com/office/powerpoint/2010/main" val="2152231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42455A-0D23-4EAB-9AF9-2CC2B3066B0A}" type="slidenum">
              <a:rPr lang="en-US" smtClean="0"/>
              <a:t>14</a:t>
            </a:fld>
            <a:endParaRPr lang="en-US" dirty="0"/>
          </a:p>
        </p:txBody>
      </p:sp>
    </p:spTree>
    <p:extLst>
      <p:ext uri="{BB962C8B-B14F-4D97-AF65-F5344CB8AC3E}">
        <p14:creationId xmlns:p14="http://schemas.microsoft.com/office/powerpoint/2010/main" val="4080649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973138"/>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42455A-0D23-4EAB-9AF9-2CC2B3066B0A}" type="slidenum">
              <a:rPr lang="en-US" smtClean="0"/>
              <a:t>15</a:t>
            </a:fld>
            <a:endParaRPr lang="en-US" dirty="0"/>
          </a:p>
        </p:txBody>
      </p:sp>
    </p:spTree>
    <p:extLst>
      <p:ext uri="{BB962C8B-B14F-4D97-AF65-F5344CB8AC3E}">
        <p14:creationId xmlns:p14="http://schemas.microsoft.com/office/powerpoint/2010/main" val="2926988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42455A-0D23-4EAB-9AF9-2CC2B3066B0A}" type="slidenum">
              <a:rPr lang="en-US" smtClean="0"/>
              <a:t>16</a:t>
            </a:fld>
            <a:endParaRPr lang="en-US" dirty="0"/>
          </a:p>
        </p:txBody>
      </p:sp>
      <p:sp>
        <p:nvSpPr>
          <p:cNvPr id="8" name="TextBox 7">
            <a:extLst>
              <a:ext uri="{FF2B5EF4-FFF2-40B4-BE49-F238E27FC236}">
                <a16:creationId xmlns:a16="http://schemas.microsoft.com/office/drawing/2014/main" id="{52415A33-1D51-4A95-9329-CCC3B6D3D3BD}"/>
              </a:ext>
            </a:extLst>
          </p:cNvPr>
          <p:cNvSpPr txBox="1"/>
          <p:nvPr/>
        </p:nvSpPr>
        <p:spPr>
          <a:xfrm>
            <a:off x="825910" y="6282813"/>
            <a:ext cx="4807974" cy="1384995"/>
          </a:xfrm>
          <a:prstGeom prst="rect">
            <a:avLst/>
          </a:prstGeom>
          <a:noFill/>
        </p:spPr>
        <p:txBody>
          <a:bodyPr wrap="square">
            <a:spAutoFit/>
          </a:bodyPr>
          <a:lstStyle/>
          <a:p>
            <a:pPr algn="l" fontAlgn="base"/>
            <a:r>
              <a:rPr lang="en-GB" sz="1200" b="0" i="0" dirty="0">
                <a:effectLst/>
              </a:rPr>
              <a:t>As part of our ongoing client training and development programme we offer clients the opportunity to undertake a paid Internship with the ultimate goal of them securing paid work. </a:t>
            </a:r>
          </a:p>
          <a:p>
            <a:pPr algn="l" fontAlgn="base"/>
            <a:r>
              <a:rPr lang="en-GB" sz="1200" b="0" i="0" dirty="0">
                <a:effectLst/>
              </a:rPr>
              <a:t>As well as providing the client with valuable learning and workplace experience, Internships can be a ideal way for an employer to assess a person's employment skills and suitability for a role without an initial financial impact on the business</a:t>
            </a:r>
            <a:r>
              <a:rPr lang="en-GB" sz="1200" dirty="0"/>
              <a:t>.</a:t>
            </a:r>
          </a:p>
        </p:txBody>
      </p:sp>
    </p:spTree>
    <p:extLst>
      <p:ext uri="{BB962C8B-B14F-4D97-AF65-F5344CB8AC3E}">
        <p14:creationId xmlns:p14="http://schemas.microsoft.com/office/powerpoint/2010/main" val="1523353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42455A-0D23-4EAB-9AF9-2CC2B3066B0A}" type="slidenum">
              <a:rPr lang="en-US" smtClean="0"/>
              <a:t>17</a:t>
            </a:fld>
            <a:endParaRPr lang="en-US" dirty="0"/>
          </a:p>
        </p:txBody>
      </p:sp>
    </p:spTree>
    <p:extLst>
      <p:ext uri="{BB962C8B-B14F-4D97-AF65-F5344CB8AC3E}">
        <p14:creationId xmlns:p14="http://schemas.microsoft.com/office/powerpoint/2010/main" val="3404897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42455A-0D23-4EAB-9AF9-2CC2B3066B0A}" type="slidenum">
              <a:rPr lang="en-US" smtClean="0"/>
              <a:t>18</a:t>
            </a:fld>
            <a:endParaRPr lang="en-US" dirty="0"/>
          </a:p>
        </p:txBody>
      </p:sp>
    </p:spTree>
    <p:extLst>
      <p:ext uri="{BB962C8B-B14F-4D97-AF65-F5344CB8AC3E}">
        <p14:creationId xmlns:p14="http://schemas.microsoft.com/office/powerpoint/2010/main" val="3625550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42455A-0D23-4EAB-9AF9-2CC2B3066B0A}" type="slidenum">
              <a:rPr lang="en-US" smtClean="0"/>
              <a:t>19</a:t>
            </a:fld>
            <a:endParaRPr lang="en-US" dirty="0"/>
          </a:p>
        </p:txBody>
      </p:sp>
    </p:spTree>
    <p:extLst>
      <p:ext uri="{BB962C8B-B14F-4D97-AF65-F5344CB8AC3E}">
        <p14:creationId xmlns:p14="http://schemas.microsoft.com/office/powerpoint/2010/main" val="227309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42455A-0D23-4EAB-9AF9-2CC2B3066B0A}" type="slidenum">
              <a:rPr lang="en-US" smtClean="0"/>
              <a:t>2</a:t>
            </a:fld>
            <a:endParaRPr lang="en-US" dirty="0"/>
          </a:p>
        </p:txBody>
      </p:sp>
    </p:spTree>
    <p:extLst>
      <p:ext uri="{BB962C8B-B14F-4D97-AF65-F5344CB8AC3E}">
        <p14:creationId xmlns:p14="http://schemas.microsoft.com/office/powerpoint/2010/main" val="2803210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42455A-0D23-4EAB-9AF9-2CC2B3066B0A}" type="slidenum">
              <a:rPr lang="en-US" smtClean="0"/>
              <a:t>21</a:t>
            </a:fld>
            <a:endParaRPr lang="en-US" dirty="0"/>
          </a:p>
        </p:txBody>
      </p:sp>
    </p:spTree>
    <p:extLst>
      <p:ext uri="{BB962C8B-B14F-4D97-AF65-F5344CB8AC3E}">
        <p14:creationId xmlns:p14="http://schemas.microsoft.com/office/powerpoint/2010/main" val="4182007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035419"/>
          </a:xfrm>
        </p:spPr>
        <p:txBody>
          <a:bodyPr/>
          <a:lstStyle/>
          <a:p>
            <a:endParaRPr lang="en-GB" dirty="0"/>
          </a:p>
        </p:txBody>
      </p:sp>
      <p:sp>
        <p:nvSpPr>
          <p:cNvPr id="4" name="Slide Number Placeholder 3"/>
          <p:cNvSpPr>
            <a:spLocks noGrp="1"/>
          </p:cNvSpPr>
          <p:nvPr>
            <p:ph type="sldNum" sz="quarter" idx="5"/>
          </p:nvPr>
        </p:nvSpPr>
        <p:spPr/>
        <p:txBody>
          <a:bodyPr/>
          <a:lstStyle/>
          <a:p>
            <a:fld id="{0842455A-0D23-4EAB-9AF9-2CC2B3066B0A}" type="slidenum">
              <a:rPr lang="en-US" smtClean="0"/>
              <a:t>22</a:t>
            </a:fld>
            <a:endParaRPr lang="en-US" dirty="0"/>
          </a:p>
        </p:txBody>
      </p:sp>
    </p:spTree>
    <p:extLst>
      <p:ext uri="{BB962C8B-B14F-4D97-AF65-F5344CB8AC3E}">
        <p14:creationId xmlns:p14="http://schemas.microsoft.com/office/powerpoint/2010/main" val="2047517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42455A-0D23-4EAB-9AF9-2CC2B3066B0A}" type="slidenum">
              <a:rPr lang="en-US" smtClean="0"/>
              <a:t>23</a:t>
            </a:fld>
            <a:endParaRPr lang="en-US" dirty="0"/>
          </a:p>
        </p:txBody>
      </p:sp>
    </p:spTree>
    <p:extLst>
      <p:ext uri="{BB962C8B-B14F-4D97-AF65-F5344CB8AC3E}">
        <p14:creationId xmlns:p14="http://schemas.microsoft.com/office/powerpoint/2010/main" val="891079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42455A-0D23-4EAB-9AF9-2CC2B3066B0A}" type="slidenum">
              <a:rPr lang="en-US" smtClean="0"/>
              <a:t>3</a:t>
            </a:fld>
            <a:endParaRPr lang="en-US" dirty="0"/>
          </a:p>
        </p:txBody>
      </p:sp>
    </p:spTree>
    <p:extLst>
      <p:ext uri="{BB962C8B-B14F-4D97-AF65-F5344CB8AC3E}">
        <p14:creationId xmlns:p14="http://schemas.microsoft.com/office/powerpoint/2010/main" val="2093555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42455A-0D23-4EAB-9AF9-2CC2B3066B0A}" type="slidenum">
              <a:rPr lang="en-US" smtClean="0"/>
              <a:t>4</a:t>
            </a:fld>
            <a:endParaRPr lang="en-US" dirty="0"/>
          </a:p>
        </p:txBody>
      </p:sp>
    </p:spTree>
    <p:extLst>
      <p:ext uri="{BB962C8B-B14F-4D97-AF65-F5344CB8AC3E}">
        <p14:creationId xmlns:p14="http://schemas.microsoft.com/office/powerpoint/2010/main" val="683529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42455A-0D23-4EAB-9AF9-2CC2B3066B0A}" type="slidenum">
              <a:rPr lang="en-US" smtClean="0"/>
              <a:t>5</a:t>
            </a:fld>
            <a:endParaRPr lang="en-US" dirty="0"/>
          </a:p>
        </p:txBody>
      </p:sp>
    </p:spTree>
    <p:extLst>
      <p:ext uri="{BB962C8B-B14F-4D97-AF65-F5344CB8AC3E}">
        <p14:creationId xmlns:p14="http://schemas.microsoft.com/office/powerpoint/2010/main" val="710571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42455A-0D23-4EAB-9AF9-2CC2B3066B0A}" type="slidenum">
              <a:rPr lang="en-US" smtClean="0"/>
              <a:t>6</a:t>
            </a:fld>
            <a:endParaRPr lang="en-US" dirty="0"/>
          </a:p>
        </p:txBody>
      </p:sp>
    </p:spTree>
    <p:extLst>
      <p:ext uri="{BB962C8B-B14F-4D97-AF65-F5344CB8AC3E}">
        <p14:creationId xmlns:p14="http://schemas.microsoft.com/office/powerpoint/2010/main" val="326716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42455A-0D23-4EAB-9AF9-2CC2B3066B0A}" type="slidenum">
              <a:rPr lang="en-US" smtClean="0"/>
              <a:t>7</a:t>
            </a:fld>
            <a:endParaRPr lang="en-US" dirty="0"/>
          </a:p>
        </p:txBody>
      </p:sp>
    </p:spTree>
    <p:extLst>
      <p:ext uri="{BB962C8B-B14F-4D97-AF65-F5344CB8AC3E}">
        <p14:creationId xmlns:p14="http://schemas.microsoft.com/office/powerpoint/2010/main" val="81773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42455A-0D23-4EAB-9AF9-2CC2B3066B0A}" type="slidenum">
              <a:rPr lang="en-US" smtClean="0"/>
              <a:t>8</a:t>
            </a:fld>
            <a:endParaRPr lang="en-US" dirty="0"/>
          </a:p>
        </p:txBody>
      </p:sp>
    </p:spTree>
    <p:extLst>
      <p:ext uri="{BB962C8B-B14F-4D97-AF65-F5344CB8AC3E}">
        <p14:creationId xmlns:p14="http://schemas.microsoft.com/office/powerpoint/2010/main" val="3779101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42455A-0D23-4EAB-9AF9-2CC2B3066B0A}" type="slidenum">
              <a:rPr lang="en-US" smtClean="0"/>
              <a:t>9</a:t>
            </a:fld>
            <a:endParaRPr lang="en-US" dirty="0"/>
          </a:p>
        </p:txBody>
      </p:sp>
    </p:spTree>
    <p:extLst>
      <p:ext uri="{BB962C8B-B14F-4D97-AF65-F5344CB8AC3E}">
        <p14:creationId xmlns:p14="http://schemas.microsoft.com/office/powerpoint/2010/main" val="2661934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400800"/>
          </a:xfrm>
          <a:solidFill>
            <a:schemeClr val="accent6"/>
          </a:solidFill>
        </p:spPr>
        <p:txBody>
          <a:bodyPr/>
          <a:lstStyle/>
          <a:p>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p:nvPr>
        </p:nvSpPr>
        <p:spPr>
          <a:xfrm>
            <a:off x="0" y="3118981"/>
            <a:ext cx="7537703" cy="2462667"/>
          </a:xfrm>
          <a:solidFill>
            <a:schemeClr val="bg1">
              <a:alpha val="93000"/>
            </a:schemeClr>
          </a:solidFill>
        </p:spPr>
        <p:txBody>
          <a:bodyPr lIns="822960" tIns="731520" anchor="t" anchorCtr="0">
            <a:normAutofit/>
          </a:bodyPr>
          <a:lstStyle/>
          <a:p>
            <a:endParaRPr lang="en-US" sz="5400" dirty="0">
              <a:solidFill>
                <a:schemeClr val="tx1"/>
              </a:solidFill>
            </a:endParaRP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p:nvPr>
        </p:nvSpPr>
        <p:spPr>
          <a:xfrm>
            <a:off x="745623" y="4735799"/>
            <a:ext cx="6470693" cy="605256"/>
          </a:xfrm>
        </p:spPr>
        <p:txBody>
          <a:bodyPr/>
          <a:lstStyle/>
          <a:p>
            <a:endParaRPr lang="en-US" dirty="0">
              <a:solidFill>
                <a:schemeClr val="tx1"/>
              </a:solidFill>
            </a:endParaRPr>
          </a:p>
        </p:txBody>
      </p:sp>
      <p:sp>
        <p:nvSpPr>
          <p:cNvPr id="11" name="Rectangle 10">
            <a:extLst>
              <a:ext uri="{FF2B5EF4-FFF2-40B4-BE49-F238E27FC236}">
                <a16:creationId xmlns:a16="http://schemas.microsoft.com/office/drawing/2014/main" id="{67003F05-78A5-431B-8FEA-0B7BADEBF95E}"/>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8567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88720" y="2057400"/>
            <a:ext cx="4639736"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8720" y="2958274"/>
            <a:ext cx="4639736" cy="2910821"/>
          </a:xfr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20XX</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58229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88720" y="2057400"/>
            <a:ext cx="32004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88720" y="2958274"/>
            <a:ext cx="32004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2051331"/>
            <a:ext cx="32004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952204"/>
            <a:ext cx="32004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9721C62B-6826-4C4A-B41E-814C63BA513E}"/>
              </a:ext>
            </a:extLst>
          </p:cNvPr>
          <p:cNvSpPr>
            <a:spLocks noGrp="1"/>
          </p:cNvSpPr>
          <p:nvPr>
            <p:ph type="body" sz="quarter" idx="13"/>
          </p:nvPr>
        </p:nvSpPr>
        <p:spPr>
          <a:xfrm>
            <a:off x="7955280" y="2057400"/>
            <a:ext cx="32004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a:extLst>
              <a:ext uri="{FF2B5EF4-FFF2-40B4-BE49-F238E27FC236}">
                <a16:creationId xmlns:a16="http://schemas.microsoft.com/office/drawing/2014/main" id="{9F5CD2DF-69E0-48BA-AFAC-83EFCE2ACC89}"/>
              </a:ext>
            </a:extLst>
          </p:cNvPr>
          <p:cNvSpPr>
            <a:spLocks noGrp="1"/>
          </p:cNvSpPr>
          <p:nvPr>
            <p:ph sz="quarter" idx="14"/>
          </p:nvPr>
        </p:nvSpPr>
        <p:spPr>
          <a:xfrm>
            <a:off x="7955280" y="2958273"/>
            <a:ext cx="32004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20XX</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3512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30B654-EB03-469D-8197-964CFA81E65F}"/>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707474" y="1238442"/>
            <a:ext cx="3635926" cy="4355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EDD7626-E6F6-463F-8041-E2EC32830F0E}"/>
              </a:ext>
            </a:extLst>
          </p:cNvPr>
          <p:cNvSpPr>
            <a:spLocks noGrp="1"/>
          </p:cNvSpPr>
          <p:nvPr>
            <p:ph type="title"/>
          </p:nvPr>
        </p:nvSpPr>
        <p:spPr>
          <a:xfrm>
            <a:off x="948648" y="1419273"/>
            <a:ext cx="3153580" cy="1358188"/>
          </a:xfrm>
        </p:spPr>
        <p:txBody>
          <a:bodyPr>
            <a:normAutofit/>
          </a:bodyPr>
          <a:lstStyle>
            <a:lvl1pPr>
              <a:defRPr baseline="0">
                <a:solidFill>
                  <a:schemeClr val="bg1"/>
                </a:solidFill>
              </a:defRPr>
            </a:lvl1pPr>
          </a:lstStyle>
          <a:p>
            <a:endParaRPr lang="en-US" sz="3600" dirty="0">
              <a:solidFill>
                <a:schemeClr val="tx1"/>
              </a:solidFill>
            </a:endParaRPr>
          </a:p>
        </p:txBody>
      </p:sp>
      <p:cxnSp>
        <p:nvCxnSpPr>
          <p:cNvPr id="8" name="Straight Connector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p:nvPr userDrawn="1"/>
        </p:nvCxnSpPr>
        <p:spPr>
          <a:xfrm>
            <a:off x="1092128"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11DABEC-17D7-4DA3-9DEA-F5D74509D3AC}"/>
              </a:ext>
            </a:extLst>
          </p:cNvPr>
          <p:cNvSpPr>
            <a:spLocks noGrp="1"/>
          </p:cNvSpPr>
          <p:nvPr>
            <p:ph idx="1"/>
          </p:nvPr>
        </p:nvSpPr>
        <p:spPr>
          <a:xfrm>
            <a:off x="948648" y="2978254"/>
            <a:ext cx="3153580" cy="2444238"/>
          </a:xfrm>
        </p:spPr>
        <p:txBody>
          <a:bodyPr lIns="91440">
            <a:normAutofit/>
          </a:bodyPr>
          <a:lstStyle>
            <a:lvl1pPr>
              <a:defRPr>
                <a:solidFill>
                  <a:schemeClr val="bg1"/>
                </a:solidFill>
              </a:defRPr>
            </a:lvl1pPr>
          </a:lstStyle>
          <a:p>
            <a:pPr marL="0" indent="0">
              <a:lnSpc>
                <a:spcPct val="100000"/>
              </a:lnSpc>
              <a:buNone/>
            </a:pPr>
            <a:endParaRPr lang="en-US" sz="1600" dirty="0">
              <a:solidFill>
                <a:schemeClr val="tx1"/>
              </a:solidFill>
            </a:endParaRPr>
          </a:p>
        </p:txBody>
      </p:sp>
      <p:sp>
        <p:nvSpPr>
          <p:cNvPr id="13" name="Picture Placeholder 12">
            <a:extLst>
              <a:ext uri="{FF2B5EF4-FFF2-40B4-BE49-F238E27FC236}">
                <a16:creationId xmlns:a16="http://schemas.microsoft.com/office/drawing/2014/main" id="{0A5B6691-D26A-472B-BB73-55A4E0649246}"/>
              </a:ext>
            </a:extLst>
          </p:cNvPr>
          <p:cNvSpPr>
            <a:spLocks noGrp="1"/>
          </p:cNvSpPr>
          <p:nvPr>
            <p:ph type="pic" sz="quarter" idx="13"/>
          </p:nvPr>
        </p:nvSpPr>
        <p:spPr>
          <a:xfrm>
            <a:off x="4672584" y="1234440"/>
            <a:ext cx="3264408" cy="4352544"/>
          </a:xfrm>
          <a:solidFill>
            <a:schemeClr val="accent6"/>
          </a:solidFill>
        </p:spPr>
        <p:txBody>
          <a:bodyPr/>
          <a:lstStyle/>
          <a:p>
            <a:endParaRPr lang="en-US" dirty="0"/>
          </a:p>
        </p:txBody>
      </p:sp>
      <p:sp>
        <p:nvSpPr>
          <p:cNvPr id="14" name="Picture Placeholder 12">
            <a:extLst>
              <a:ext uri="{FF2B5EF4-FFF2-40B4-BE49-F238E27FC236}">
                <a16:creationId xmlns:a16="http://schemas.microsoft.com/office/drawing/2014/main" id="{BF1FB629-3697-40BE-A9E2-962CC86418D3}"/>
              </a:ext>
            </a:extLst>
          </p:cNvPr>
          <p:cNvSpPr>
            <a:spLocks noGrp="1"/>
          </p:cNvSpPr>
          <p:nvPr>
            <p:ph type="pic" sz="quarter" idx="14"/>
          </p:nvPr>
        </p:nvSpPr>
        <p:spPr>
          <a:xfrm>
            <a:off x="8275320" y="1234440"/>
            <a:ext cx="3264408" cy="4352544"/>
          </a:xfrm>
          <a:solidFill>
            <a:schemeClr val="accent6"/>
          </a:solidFill>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27269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783F4E-1082-419B-80D8-C7EAE84467CA}"/>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p:nvPr>
        </p:nvSpPr>
        <p:spPr>
          <a:xfrm>
            <a:off x="7859485" y="634946"/>
            <a:ext cx="3690257" cy="1450757"/>
          </a:xfrm>
        </p:spPr>
        <p:txBody>
          <a:bodyPr>
            <a:normAutofit/>
          </a:bodyPr>
          <a:lstStyle/>
          <a:p>
            <a:endParaRPr lang="en-US" dirty="0"/>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a:lstStyle/>
          <a:p>
            <a:endParaRPr lang="en-US" dirty="0"/>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p:nvPr>
        </p:nvSpPr>
        <p:spPr>
          <a:xfrm>
            <a:off x="7859485" y="2407436"/>
            <a:ext cx="3690257" cy="3461658"/>
          </a:xfrm>
        </p:spPr>
        <p:txBody>
          <a:bodyPr>
            <a:normAutofit/>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31521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7D8A42-DBCB-4147-8301-ED784EC983C8}"/>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11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8872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Sample Footer Text</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6755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B497F-29C0-47B6-8020-97AECBB14E9F}"/>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75667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r>
              <a:rPr lang="en-US"/>
              <a:t>20XX</a:t>
            </a:r>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dirty="0"/>
              <a:t>Sample Footer Text</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47128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92000"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20XX</a:t>
            </a:r>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r>
              <a:rPr lang="en-US" dirty="0"/>
              <a:t>Sample Footer Text</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3663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7A15B3-CF61-4208-B154-0A0DED1B3189}"/>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F018FF3-9740-4BA5-8515-EBFCC62322E6}"/>
              </a:ext>
              <a:ext uri="{C183D7F6-B498-43B3-948B-1728B52AA6E4}">
                <adec:decorative xmlns:adec="http://schemas.microsoft.com/office/drawing/2017/decorative" val="1"/>
              </a:ext>
            </a:extLst>
          </p:cNvPr>
          <p:cNvSpPr/>
          <p:nvPr userDrawn="1"/>
        </p:nvSpPr>
        <p:spPr>
          <a:xfrm>
            <a:off x="7848600" y="643467"/>
            <a:ext cx="3635926" cy="51138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89BEFBB5-382E-4634-9782-68859DEE12F7}"/>
              </a:ext>
              <a:ext uri="{C183D7F6-B498-43B3-948B-1728B52AA6E4}">
                <adec:decorative xmlns:adec="http://schemas.microsoft.com/office/drawing/2017/decorative" val="1"/>
              </a:ext>
            </a:extLst>
          </p:cNvPr>
          <p:cNvCxnSpPr/>
          <p:nvPr userDrawn="1"/>
        </p:nvCxnSpPr>
        <p:spPr>
          <a:xfrm>
            <a:off x="8173792" y="2660530"/>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E069499-3ED9-4F5B-ADC9-5EBFC522E948}"/>
              </a:ext>
            </a:extLst>
          </p:cNvPr>
          <p:cNvSpPr>
            <a:spLocks noGrp="1"/>
          </p:cNvSpPr>
          <p:nvPr>
            <p:ph type="title" hasCustomPrompt="1"/>
          </p:nvPr>
        </p:nvSpPr>
        <p:spPr>
          <a:xfrm>
            <a:off x="8081400" y="1118014"/>
            <a:ext cx="3379080" cy="1450757"/>
          </a:xfrm>
        </p:spPr>
        <p:txBody>
          <a:bodyPr/>
          <a:lstStyle>
            <a:lvl1pPr>
              <a:defRPr>
                <a:solidFill>
                  <a:schemeClr val="bg1"/>
                </a:solidFill>
              </a:defRPr>
            </a:lvl1pPr>
          </a:lstStyle>
          <a:p>
            <a:r>
              <a:rPr lang="en-US" dirty="0"/>
              <a:t>Click to add title</a:t>
            </a:r>
          </a:p>
        </p:txBody>
      </p:sp>
      <p:sp>
        <p:nvSpPr>
          <p:cNvPr id="15" name="Picture Placeholder 14">
            <a:extLst>
              <a:ext uri="{FF2B5EF4-FFF2-40B4-BE49-F238E27FC236}">
                <a16:creationId xmlns:a16="http://schemas.microsoft.com/office/drawing/2014/main" id="{04052F90-8192-445D-854C-F144C7CFAC76}"/>
              </a:ext>
            </a:extLst>
          </p:cNvPr>
          <p:cNvSpPr>
            <a:spLocks noGrp="1"/>
          </p:cNvSpPr>
          <p:nvPr>
            <p:ph type="pic" sz="quarter" idx="13"/>
          </p:nvPr>
        </p:nvSpPr>
        <p:spPr>
          <a:xfrm>
            <a:off x="640080" y="640080"/>
            <a:ext cx="3273552" cy="2395728"/>
          </a:xfrm>
          <a:solidFill>
            <a:schemeClr val="accent6"/>
          </a:solidFill>
        </p:spPr>
        <p:txBody>
          <a:bodyPr/>
          <a:lstStyle/>
          <a:p>
            <a:endParaRPr lang="en-US" dirty="0"/>
          </a:p>
        </p:txBody>
      </p:sp>
      <p:sp>
        <p:nvSpPr>
          <p:cNvPr id="16" name="Picture Placeholder 14">
            <a:extLst>
              <a:ext uri="{FF2B5EF4-FFF2-40B4-BE49-F238E27FC236}">
                <a16:creationId xmlns:a16="http://schemas.microsoft.com/office/drawing/2014/main" id="{51433AC9-3FFE-4C0D-A905-A0CB48FB81A1}"/>
              </a:ext>
            </a:extLst>
          </p:cNvPr>
          <p:cNvSpPr>
            <a:spLocks noGrp="1"/>
          </p:cNvSpPr>
          <p:nvPr>
            <p:ph type="pic" sz="quarter" idx="14"/>
          </p:nvPr>
        </p:nvSpPr>
        <p:spPr>
          <a:xfrm>
            <a:off x="4251960" y="640080"/>
            <a:ext cx="3273552" cy="2395728"/>
          </a:xfrm>
          <a:solidFill>
            <a:schemeClr val="accent6"/>
          </a:solidFill>
        </p:spPr>
        <p:txBody>
          <a:bodyPr/>
          <a:lstStyle/>
          <a:p>
            <a:endParaRPr lang="en-US" dirty="0"/>
          </a:p>
        </p:txBody>
      </p:sp>
      <p:sp>
        <p:nvSpPr>
          <p:cNvPr id="17" name="Picture Placeholder 14">
            <a:extLst>
              <a:ext uri="{FF2B5EF4-FFF2-40B4-BE49-F238E27FC236}">
                <a16:creationId xmlns:a16="http://schemas.microsoft.com/office/drawing/2014/main" id="{5054A368-7C94-4623-8670-651AAB51F2B6}"/>
              </a:ext>
            </a:extLst>
          </p:cNvPr>
          <p:cNvSpPr>
            <a:spLocks noGrp="1"/>
          </p:cNvSpPr>
          <p:nvPr>
            <p:ph type="pic" sz="quarter" idx="15"/>
          </p:nvPr>
        </p:nvSpPr>
        <p:spPr>
          <a:xfrm>
            <a:off x="640080" y="3364992"/>
            <a:ext cx="3273552" cy="2395728"/>
          </a:xfrm>
          <a:solidFill>
            <a:schemeClr val="accent6"/>
          </a:solidFill>
        </p:spPr>
        <p:txBody>
          <a:bodyPr/>
          <a:lstStyle/>
          <a:p>
            <a:endParaRPr lang="en-US" dirty="0"/>
          </a:p>
        </p:txBody>
      </p:sp>
      <p:sp>
        <p:nvSpPr>
          <p:cNvPr id="18" name="Picture Placeholder 14">
            <a:extLst>
              <a:ext uri="{FF2B5EF4-FFF2-40B4-BE49-F238E27FC236}">
                <a16:creationId xmlns:a16="http://schemas.microsoft.com/office/drawing/2014/main" id="{04D3A3D1-400C-4822-B959-96FF1469FD68}"/>
              </a:ext>
            </a:extLst>
          </p:cNvPr>
          <p:cNvSpPr>
            <a:spLocks noGrp="1"/>
          </p:cNvSpPr>
          <p:nvPr>
            <p:ph type="pic" sz="quarter" idx="16"/>
          </p:nvPr>
        </p:nvSpPr>
        <p:spPr>
          <a:xfrm>
            <a:off x="4251960" y="3364992"/>
            <a:ext cx="3273552" cy="2395728"/>
          </a:xfrm>
          <a:solidFill>
            <a:schemeClr val="accent6"/>
          </a:solidFill>
        </p:spPr>
        <p:txBody>
          <a:bodyPr/>
          <a:lstStyle/>
          <a:p>
            <a:endParaRPr lang="en-US" dirty="0"/>
          </a:p>
        </p:txBody>
      </p:sp>
      <p:sp>
        <p:nvSpPr>
          <p:cNvPr id="8" name="Text Placeholder 7">
            <a:extLst>
              <a:ext uri="{FF2B5EF4-FFF2-40B4-BE49-F238E27FC236}">
                <a16:creationId xmlns:a16="http://schemas.microsoft.com/office/drawing/2014/main" id="{D8B04F02-660E-4770-B563-1D977AFF4C66}"/>
              </a:ext>
            </a:extLst>
          </p:cNvPr>
          <p:cNvSpPr>
            <a:spLocks noGrp="1"/>
          </p:cNvSpPr>
          <p:nvPr>
            <p:ph type="body" sz="quarter" idx="17"/>
          </p:nvPr>
        </p:nvSpPr>
        <p:spPr>
          <a:xfrm>
            <a:off x="8086408" y="2789067"/>
            <a:ext cx="3176587" cy="2706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7377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p:nvPr>
        </p:nvSpPr>
        <p:spPr>
          <a:xfrm>
            <a:off x="1097280" y="286603"/>
            <a:ext cx="10058400" cy="1450757"/>
          </a:xfrm>
        </p:spPr>
        <p:txBody>
          <a:bodyPr/>
          <a:lstStyle/>
          <a:p>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p:nvPr>
        </p:nvSpPr>
        <p:spPr>
          <a:xfrm>
            <a:off x="1097281" y="2108201"/>
            <a:ext cx="3557016" cy="3760891"/>
          </a:xfrm>
        </p:spPr>
        <p:txBody>
          <a:bodyPr/>
          <a:lstStyle/>
          <a:p>
            <a:endParaRPr lang="en-US" dirty="0"/>
          </a:p>
        </p:txBody>
      </p:sp>
      <p:sp>
        <p:nvSpPr>
          <p:cNvPr id="13" name="Picture Placeholder 12">
            <a:extLst>
              <a:ext uri="{FF2B5EF4-FFF2-40B4-BE49-F238E27FC236}">
                <a16:creationId xmlns:a16="http://schemas.microsoft.com/office/drawing/2014/main" id="{8A40EF35-BB21-4D3F-A9D6-2A92BFD0DDD5}"/>
              </a:ext>
            </a:extLst>
          </p:cNvPr>
          <p:cNvSpPr>
            <a:spLocks noGrp="1"/>
          </p:cNvSpPr>
          <p:nvPr>
            <p:ph type="pic" sz="quarter" idx="13"/>
          </p:nvPr>
        </p:nvSpPr>
        <p:spPr>
          <a:xfrm>
            <a:off x="4974336" y="2112264"/>
            <a:ext cx="3035808" cy="1837944"/>
          </a:xfrm>
          <a:solidFill>
            <a:schemeClr val="accent6"/>
          </a:solidFill>
        </p:spPr>
        <p:txBody>
          <a:bodyPr/>
          <a:lstStyle/>
          <a:p>
            <a:endParaRPr lang="en-US" dirty="0"/>
          </a:p>
        </p:txBody>
      </p:sp>
      <p:sp>
        <p:nvSpPr>
          <p:cNvPr id="14" name="Picture Placeholder 12">
            <a:extLst>
              <a:ext uri="{FF2B5EF4-FFF2-40B4-BE49-F238E27FC236}">
                <a16:creationId xmlns:a16="http://schemas.microsoft.com/office/drawing/2014/main" id="{F7CE5DD4-B27E-482B-8208-FA5A7BBC9AC9}"/>
              </a:ext>
            </a:extLst>
          </p:cNvPr>
          <p:cNvSpPr>
            <a:spLocks noGrp="1"/>
          </p:cNvSpPr>
          <p:nvPr>
            <p:ph type="pic" sz="quarter" idx="14"/>
          </p:nvPr>
        </p:nvSpPr>
        <p:spPr>
          <a:xfrm>
            <a:off x="4974336" y="4032504"/>
            <a:ext cx="3035808" cy="1837944"/>
          </a:xfrm>
          <a:solidFill>
            <a:schemeClr val="accent6"/>
          </a:solidFill>
        </p:spPr>
        <p:txBody>
          <a:bodyPr/>
          <a:lstStyle/>
          <a:p>
            <a:endParaRPr lang="en-US" dirty="0"/>
          </a:p>
        </p:txBody>
      </p:sp>
      <p:sp>
        <p:nvSpPr>
          <p:cNvPr id="15" name="Picture Placeholder 12">
            <a:extLst>
              <a:ext uri="{FF2B5EF4-FFF2-40B4-BE49-F238E27FC236}">
                <a16:creationId xmlns:a16="http://schemas.microsoft.com/office/drawing/2014/main" id="{1F796570-D07C-4638-8B80-227A6EF1A082}"/>
              </a:ext>
            </a:extLst>
          </p:cNvPr>
          <p:cNvSpPr>
            <a:spLocks noGrp="1"/>
          </p:cNvSpPr>
          <p:nvPr>
            <p:ph type="pic" sz="quarter" idx="15"/>
          </p:nvPr>
        </p:nvSpPr>
        <p:spPr>
          <a:xfrm>
            <a:off x="8110728" y="2112264"/>
            <a:ext cx="3035808" cy="3758184"/>
          </a:xfrm>
          <a:solidFill>
            <a:schemeClr val="accent6"/>
          </a:solidFill>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552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descr="Tag=AccentColor&#10;Flavor=Dark&#10;Target=Fill">
            <a:extLst>
              <a:ext uri="{FF2B5EF4-FFF2-40B4-BE49-F238E27FC236}">
                <a16:creationId xmlns:a16="http://schemas.microsoft.com/office/drawing/2014/main" id="{17DBCCDB-B58C-45B3-9E63-49F7B0819260}"/>
              </a:ext>
            </a:extLst>
          </p:cNvPr>
          <p:cNvSpPr/>
          <p:nvPr userDrawn="1"/>
        </p:nvSpPr>
        <p:spPr bwMode="white">
          <a:xfrm>
            <a:off x="0" y="4953000"/>
            <a:ext cx="12192000"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07B1649E-A273-4C2E-A9F2-D29871865897}"/>
              </a:ext>
            </a:extLst>
          </p:cNvPr>
          <p:cNvSpPr>
            <a:spLocks noGrp="1"/>
          </p:cNvSpPr>
          <p:nvPr>
            <p:ph type="ctrTitle"/>
          </p:nvPr>
        </p:nvSpPr>
        <p:spPr>
          <a:xfrm>
            <a:off x="1065197" y="5120640"/>
            <a:ext cx="10058400" cy="822960"/>
          </a:xfrm>
        </p:spPr>
        <p:txBody>
          <a:bodyPr>
            <a:normAutofit/>
          </a:bodyPr>
          <a:lstStyle>
            <a:lvl1pPr>
              <a:defRPr>
                <a:solidFill>
                  <a:schemeClr val="bg1"/>
                </a:solidFill>
              </a:defRPr>
            </a:lvl1pPr>
          </a:lstStyle>
          <a:p>
            <a:endParaRPr lang="en-US" sz="3600" dirty="0">
              <a:solidFill>
                <a:schemeClr val="bg1"/>
              </a:solidFill>
            </a:endParaRP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p:nvPr>
        </p:nvSpPr>
        <p:spPr>
          <a:xfrm>
            <a:off x="1065212" y="5943600"/>
            <a:ext cx="10058400" cy="543513"/>
          </a:xfrm>
        </p:spPr>
        <p:txBody>
          <a:bodyPr>
            <a:normAutofit/>
          </a:bodyPr>
          <a:lstStyle>
            <a:lvl1pPr>
              <a:defRPr>
                <a:solidFill>
                  <a:schemeClr val="bg1"/>
                </a:solidFill>
              </a:defRPr>
            </a:lvl1pPr>
          </a:lstStyle>
          <a:p>
            <a:endParaRPr lang="en-US" sz="1500" dirty="0">
              <a:solidFill>
                <a:schemeClr val="bg1"/>
              </a:solidFill>
            </a:endParaRP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931920"/>
          </a:xfrm>
          <a:solidFill>
            <a:schemeClr val="accent6"/>
          </a:solidFill>
        </p:spPr>
        <p:txBody>
          <a:bodyPr/>
          <a:lstStyle/>
          <a:p>
            <a:endParaRPr lang="en-US" dirty="0"/>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931920"/>
          </a:xfrm>
          <a:solidFill>
            <a:schemeClr val="accent6"/>
          </a:solidFill>
        </p:spPr>
        <p:txBody>
          <a:bodyPr/>
          <a:lstStyle/>
          <a:p>
            <a:endParaRPr lang="en-US" dirty="0"/>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931920"/>
          </a:xfrm>
          <a:solidFill>
            <a:schemeClr val="accent6"/>
          </a:solidFill>
        </p:spPr>
        <p:txBody>
          <a:bodyPr/>
          <a:lstStyle/>
          <a:p>
            <a:endParaRPr lang="en-US" dirty="0"/>
          </a:p>
        </p:txBody>
      </p:sp>
    </p:spTree>
    <p:extLst>
      <p:ext uri="{BB962C8B-B14F-4D97-AF65-F5344CB8AC3E}">
        <p14:creationId xmlns:p14="http://schemas.microsoft.com/office/powerpoint/2010/main" val="46839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88720" y="2313432"/>
            <a:ext cx="9966960" cy="36708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5178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0" name="Picture Placeholder 23">
            <a:extLst>
              <a:ext uri="{FF2B5EF4-FFF2-40B4-BE49-F238E27FC236}">
                <a16:creationId xmlns:a16="http://schemas.microsoft.com/office/drawing/2014/main" id="{59B25ABF-2D91-42D0-B257-28C830A0DB0A}"/>
              </a:ext>
            </a:extLst>
          </p:cNvPr>
          <p:cNvSpPr>
            <a:spLocks noGrp="1"/>
          </p:cNvSpPr>
          <p:nvPr>
            <p:ph type="pic" sz="quarter" idx="13"/>
          </p:nvPr>
        </p:nvSpPr>
        <p:spPr>
          <a:xfrm>
            <a:off x="1188720" y="2774209"/>
            <a:ext cx="2340864" cy="1828800"/>
          </a:xfrm>
        </p:spPr>
        <p:txBody>
          <a:bodyPr/>
          <a:lstStyle/>
          <a:p>
            <a:endParaRPr lang="en-US"/>
          </a:p>
        </p:txBody>
      </p:sp>
      <p:sp>
        <p:nvSpPr>
          <p:cNvPr id="11" name="Picture Placeholder 23">
            <a:extLst>
              <a:ext uri="{FF2B5EF4-FFF2-40B4-BE49-F238E27FC236}">
                <a16:creationId xmlns:a16="http://schemas.microsoft.com/office/drawing/2014/main" id="{9F987416-CEE7-4146-91E2-1C62DCADAB63}"/>
              </a:ext>
            </a:extLst>
          </p:cNvPr>
          <p:cNvSpPr>
            <a:spLocks noGrp="1"/>
          </p:cNvSpPr>
          <p:nvPr>
            <p:ph type="pic" sz="quarter" idx="14"/>
          </p:nvPr>
        </p:nvSpPr>
        <p:spPr>
          <a:xfrm>
            <a:off x="3729685" y="2767763"/>
            <a:ext cx="2340864" cy="1828800"/>
          </a:xfrm>
        </p:spPr>
        <p:txBody>
          <a:bodyPr/>
          <a:lstStyle/>
          <a:p>
            <a:endParaRPr lang="en-US"/>
          </a:p>
        </p:txBody>
      </p:sp>
      <p:sp>
        <p:nvSpPr>
          <p:cNvPr id="12" name="Picture Placeholder 23">
            <a:extLst>
              <a:ext uri="{FF2B5EF4-FFF2-40B4-BE49-F238E27FC236}">
                <a16:creationId xmlns:a16="http://schemas.microsoft.com/office/drawing/2014/main" id="{F8590697-896B-4145-A7B5-26F0E6F6B910}"/>
              </a:ext>
            </a:extLst>
          </p:cNvPr>
          <p:cNvSpPr>
            <a:spLocks noGrp="1"/>
          </p:cNvSpPr>
          <p:nvPr>
            <p:ph type="pic" sz="quarter" idx="15"/>
          </p:nvPr>
        </p:nvSpPr>
        <p:spPr>
          <a:xfrm>
            <a:off x="6270650" y="2776437"/>
            <a:ext cx="2340864" cy="1828800"/>
          </a:xfrm>
        </p:spPr>
        <p:txBody>
          <a:bodyPr/>
          <a:lstStyle/>
          <a:p>
            <a:endParaRPr lang="en-US"/>
          </a:p>
        </p:txBody>
      </p:sp>
      <p:sp>
        <p:nvSpPr>
          <p:cNvPr id="13" name="Picture Placeholder 23">
            <a:extLst>
              <a:ext uri="{FF2B5EF4-FFF2-40B4-BE49-F238E27FC236}">
                <a16:creationId xmlns:a16="http://schemas.microsoft.com/office/drawing/2014/main" id="{E562EE16-EF76-4BCF-ACAA-CB3BADD8D4BC}"/>
              </a:ext>
            </a:extLst>
          </p:cNvPr>
          <p:cNvSpPr>
            <a:spLocks noGrp="1"/>
          </p:cNvSpPr>
          <p:nvPr>
            <p:ph type="pic" sz="quarter" idx="16"/>
          </p:nvPr>
        </p:nvSpPr>
        <p:spPr>
          <a:xfrm>
            <a:off x="8811615" y="2771021"/>
            <a:ext cx="2340864" cy="1828800"/>
          </a:xfrm>
        </p:spPr>
        <p:txBody>
          <a:bodyPr/>
          <a:lstStyle/>
          <a:p>
            <a:endParaRPr lang="en-US"/>
          </a:p>
        </p:txBody>
      </p:sp>
      <p:sp>
        <p:nvSpPr>
          <p:cNvPr id="14" name="Text Placeholder 28">
            <a:extLst>
              <a:ext uri="{FF2B5EF4-FFF2-40B4-BE49-F238E27FC236}">
                <a16:creationId xmlns:a16="http://schemas.microsoft.com/office/drawing/2014/main" id="{86CD2107-D81C-4AA6-AA2C-5C271CD0C61F}"/>
              </a:ext>
            </a:extLst>
          </p:cNvPr>
          <p:cNvSpPr>
            <a:spLocks noGrp="1"/>
          </p:cNvSpPr>
          <p:nvPr>
            <p:ph type="body" sz="quarter" idx="17" hasCustomPrompt="1"/>
          </p:nvPr>
        </p:nvSpPr>
        <p:spPr>
          <a:xfrm>
            <a:off x="1188720" y="4810866"/>
            <a:ext cx="2340864" cy="347662"/>
          </a:xfrm>
        </p:spPr>
        <p:txBody>
          <a:bodyPr lIns="54864" tIns="0" rIns="0" bIns="0">
            <a:noAutofit/>
          </a:bodyPr>
          <a:lstStyle>
            <a:lvl1pPr algn="l">
              <a:lnSpc>
                <a:spcPct val="100000"/>
              </a:lnSpc>
              <a:spcBef>
                <a:spcPts val="0"/>
              </a:spcBef>
              <a:defRPr sz="2000" b="1" spc="20" baseline="0">
                <a:solidFill>
                  <a:schemeClr val="tx1"/>
                </a:solidFill>
              </a:defRPr>
            </a:lvl1pPr>
          </a:lstStyle>
          <a:p>
            <a:pPr lvl="0"/>
            <a:r>
              <a:rPr lang="en-US" dirty="0"/>
              <a:t>Name</a:t>
            </a:r>
          </a:p>
        </p:txBody>
      </p:sp>
      <p:sp>
        <p:nvSpPr>
          <p:cNvPr id="15" name="Text Placeholder 28">
            <a:extLst>
              <a:ext uri="{FF2B5EF4-FFF2-40B4-BE49-F238E27FC236}">
                <a16:creationId xmlns:a16="http://schemas.microsoft.com/office/drawing/2014/main" id="{2A269BEA-7801-43D0-BB4D-499E164643B4}"/>
              </a:ext>
            </a:extLst>
          </p:cNvPr>
          <p:cNvSpPr>
            <a:spLocks noGrp="1"/>
          </p:cNvSpPr>
          <p:nvPr>
            <p:ph type="body" sz="quarter" idx="18" hasCustomPrompt="1"/>
          </p:nvPr>
        </p:nvSpPr>
        <p:spPr>
          <a:xfrm>
            <a:off x="1188720" y="5205596"/>
            <a:ext cx="2340864" cy="347662"/>
          </a:xfrm>
        </p:spPr>
        <p:txBody>
          <a:bodyPr lIns="54864" tIns="0" rIns="548640" bIns="0">
            <a:noAutofit/>
          </a:bodyPr>
          <a:lstStyle>
            <a:lvl1pPr algn="l">
              <a:lnSpc>
                <a:spcPct val="100000"/>
              </a:lnSpc>
              <a:spcBef>
                <a:spcPts val="0"/>
              </a:spcBef>
              <a:defRPr sz="1600" b="0" spc="20" baseline="0">
                <a:solidFill>
                  <a:schemeClr val="tx1"/>
                </a:solidFill>
              </a:defRPr>
            </a:lvl1pPr>
          </a:lstStyle>
          <a:p>
            <a:pPr lvl="0"/>
            <a:r>
              <a:rPr lang="en-US" dirty="0"/>
              <a:t>Title</a:t>
            </a:r>
          </a:p>
        </p:txBody>
      </p:sp>
      <p:sp>
        <p:nvSpPr>
          <p:cNvPr id="16" name="Text Placeholder 28">
            <a:extLst>
              <a:ext uri="{FF2B5EF4-FFF2-40B4-BE49-F238E27FC236}">
                <a16:creationId xmlns:a16="http://schemas.microsoft.com/office/drawing/2014/main" id="{EC30D8C1-9CAA-453C-A135-99B34DEAECDA}"/>
              </a:ext>
            </a:extLst>
          </p:cNvPr>
          <p:cNvSpPr>
            <a:spLocks noGrp="1"/>
          </p:cNvSpPr>
          <p:nvPr>
            <p:ph type="body" sz="quarter" idx="19" hasCustomPrompt="1"/>
          </p:nvPr>
        </p:nvSpPr>
        <p:spPr>
          <a:xfrm>
            <a:off x="3729319" y="4810866"/>
            <a:ext cx="2340864" cy="347662"/>
          </a:xfrm>
        </p:spPr>
        <p:txBody>
          <a:bodyPr lIns="54864" tIns="0" rIns="0" bIns="0">
            <a:noAutofit/>
          </a:bodyPr>
          <a:lstStyle>
            <a:lvl1pPr algn="l">
              <a:lnSpc>
                <a:spcPct val="100000"/>
              </a:lnSpc>
              <a:spcBef>
                <a:spcPts val="0"/>
              </a:spcBef>
              <a:defRPr sz="2000" b="1" spc="20" baseline="0">
                <a:solidFill>
                  <a:schemeClr val="tx1"/>
                </a:solidFill>
              </a:defRPr>
            </a:lvl1pPr>
          </a:lstStyle>
          <a:p>
            <a:pPr lvl="0"/>
            <a:r>
              <a:rPr lang="en-US" dirty="0"/>
              <a:t>Name</a:t>
            </a:r>
          </a:p>
        </p:txBody>
      </p:sp>
      <p:sp>
        <p:nvSpPr>
          <p:cNvPr id="17" name="Text Placeholder 28">
            <a:extLst>
              <a:ext uri="{FF2B5EF4-FFF2-40B4-BE49-F238E27FC236}">
                <a16:creationId xmlns:a16="http://schemas.microsoft.com/office/drawing/2014/main" id="{2C8127FC-EA51-4A6C-AD57-265191F313FE}"/>
              </a:ext>
            </a:extLst>
          </p:cNvPr>
          <p:cNvSpPr>
            <a:spLocks noGrp="1"/>
          </p:cNvSpPr>
          <p:nvPr>
            <p:ph type="body" sz="quarter" idx="20" hasCustomPrompt="1"/>
          </p:nvPr>
        </p:nvSpPr>
        <p:spPr>
          <a:xfrm>
            <a:off x="3729009" y="5205596"/>
            <a:ext cx="2340864" cy="347662"/>
          </a:xfrm>
        </p:spPr>
        <p:txBody>
          <a:bodyPr lIns="54864" tIns="0" rIns="548640" bIns="0">
            <a:noAutofit/>
          </a:bodyPr>
          <a:lstStyle>
            <a:lvl1pPr algn="l">
              <a:lnSpc>
                <a:spcPct val="100000"/>
              </a:lnSpc>
              <a:spcBef>
                <a:spcPts val="0"/>
              </a:spcBef>
              <a:defRPr sz="1600" b="0" spc="20" baseline="0">
                <a:solidFill>
                  <a:schemeClr val="tx1"/>
                </a:solidFill>
              </a:defRPr>
            </a:lvl1pPr>
          </a:lstStyle>
          <a:p>
            <a:pPr lvl="0"/>
            <a:r>
              <a:rPr lang="en-US" dirty="0"/>
              <a:t>Title</a:t>
            </a:r>
          </a:p>
        </p:txBody>
      </p:sp>
      <p:sp>
        <p:nvSpPr>
          <p:cNvPr id="18" name="Text Placeholder 28">
            <a:extLst>
              <a:ext uri="{FF2B5EF4-FFF2-40B4-BE49-F238E27FC236}">
                <a16:creationId xmlns:a16="http://schemas.microsoft.com/office/drawing/2014/main" id="{623ECF9F-5017-46E1-B3F2-FF9DFD49FB07}"/>
              </a:ext>
            </a:extLst>
          </p:cNvPr>
          <p:cNvSpPr>
            <a:spLocks noGrp="1"/>
          </p:cNvSpPr>
          <p:nvPr>
            <p:ph type="body" sz="quarter" idx="21" hasCustomPrompt="1"/>
          </p:nvPr>
        </p:nvSpPr>
        <p:spPr>
          <a:xfrm>
            <a:off x="6269918" y="4810866"/>
            <a:ext cx="2340864" cy="347662"/>
          </a:xfrm>
        </p:spPr>
        <p:txBody>
          <a:bodyPr lIns="54864" tIns="0" rIns="0" bIns="0">
            <a:noAutofit/>
          </a:bodyPr>
          <a:lstStyle>
            <a:lvl1pPr algn="l">
              <a:lnSpc>
                <a:spcPct val="100000"/>
              </a:lnSpc>
              <a:spcBef>
                <a:spcPts val="0"/>
              </a:spcBef>
              <a:defRPr sz="2000" b="1" spc="20" baseline="0">
                <a:solidFill>
                  <a:schemeClr val="tx1"/>
                </a:solidFill>
              </a:defRPr>
            </a:lvl1pPr>
          </a:lstStyle>
          <a:p>
            <a:pPr lvl="0"/>
            <a:r>
              <a:rPr lang="en-US" dirty="0"/>
              <a:t>Name</a:t>
            </a:r>
          </a:p>
        </p:txBody>
      </p:sp>
      <p:sp>
        <p:nvSpPr>
          <p:cNvPr id="19" name="Text Placeholder 28">
            <a:extLst>
              <a:ext uri="{FF2B5EF4-FFF2-40B4-BE49-F238E27FC236}">
                <a16:creationId xmlns:a16="http://schemas.microsoft.com/office/drawing/2014/main" id="{172350F8-3D16-4661-8DCD-34190A9C6B47}"/>
              </a:ext>
            </a:extLst>
          </p:cNvPr>
          <p:cNvSpPr>
            <a:spLocks noGrp="1"/>
          </p:cNvSpPr>
          <p:nvPr>
            <p:ph type="body" sz="quarter" idx="22" hasCustomPrompt="1"/>
          </p:nvPr>
        </p:nvSpPr>
        <p:spPr>
          <a:xfrm>
            <a:off x="6269298" y="5205596"/>
            <a:ext cx="2340864" cy="347662"/>
          </a:xfrm>
        </p:spPr>
        <p:txBody>
          <a:bodyPr lIns="54864" tIns="0" rIns="548640" bIns="0">
            <a:noAutofit/>
          </a:bodyPr>
          <a:lstStyle>
            <a:lvl1pPr algn="l">
              <a:lnSpc>
                <a:spcPct val="100000"/>
              </a:lnSpc>
              <a:spcBef>
                <a:spcPts val="0"/>
              </a:spcBef>
              <a:defRPr sz="1600" b="0" spc="20" baseline="0">
                <a:solidFill>
                  <a:schemeClr val="tx1"/>
                </a:solidFill>
              </a:defRPr>
            </a:lvl1pPr>
          </a:lstStyle>
          <a:p>
            <a:pPr lvl="0"/>
            <a:r>
              <a:rPr lang="en-US" dirty="0"/>
              <a:t>Title</a:t>
            </a:r>
          </a:p>
        </p:txBody>
      </p:sp>
      <p:sp>
        <p:nvSpPr>
          <p:cNvPr id="20" name="Text Placeholder 28">
            <a:extLst>
              <a:ext uri="{FF2B5EF4-FFF2-40B4-BE49-F238E27FC236}">
                <a16:creationId xmlns:a16="http://schemas.microsoft.com/office/drawing/2014/main" id="{71374BEE-2BEB-449C-B492-8EDC885FDE43}"/>
              </a:ext>
            </a:extLst>
          </p:cNvPr>
          <p:cNvSpPr>
            <a:spLocks noGrp="1"/>
          </p:cNvSpPr>
          <p:nvPr>
            <p:ph type="body" sz="quarter" idx="23" hasCustomPrompt="1"/>
          </p:nvPr>
        </p:nvSpPr>
        <p:spPr>
          <a:xfrm>
            <a:off x="8810516" y="4810866"/>
            <a:ext cx="2340864" cy="347662"/>
          </a:xfrm>
        </p:spPr>
        <p:txBody>
          <a:bodyPr lIns="54864" tIns="0" rIns="0" bIns="0">
            <a:noAutofit/>
          </a:bodyPr>
          <a:lstStyle>
            <a:lvl1pPr algn="l">
              <a:lnSpc>
                <a:spcPct val="100000"/>
              </a:lnSpc>
              <a:spcBef>
                <a:spcPts val="0"/>
              </a:spcBef>
              <a:defRPr sz="2000" b="1" spc="20" baseline="0">
                <a:solidFill>
                  <a:schemeClr val="tx1"/>
                </a:solidFill>
              </a:defRPr>
            </a:lvl1pPr>
          </a:lstStyle>
          <a:p>
            <a:pPr lvl="0"/>
            <a:r>
              <a:rPr lang="en-US" dirty="0"/>
              <a:t>Name</a:t>
            </a:r>
          </a:p>
        </p:txBody>
      </p:sp>
      <p:sp>
        <p:nvSpPr>
          <p:cNvPr id="21" name="Text Placeholder 28">
            <a:extLst>
              <a:ext uri="{FF2B5EF4-FFF2-40B4-BE49-F238E27FC236}">
                <a16:creationId xmlns:a16="http://schemas.microsoft.com/office/drawing/2014/main" id="{A91B02B2-35F9-4512-B6AA-543C16F263A8}"/>
              </a:ext>
            </a:extLst>
          </p:cNvPr>
          <p:cNvSpPr>
            <a:spLocks noGrp="1"/>
          </p:cNvSpPr>
          <p:nvPr>
            <p:ph type="body" sz="quarter" idx="24" hasCustomPrompt="1"/>
          </p:nvPr>
        </p:nvSpPr>
        <p:spPr>
          <a:xfrm>
            <a:off x="8809588" y="5205596"/>
            <a:ext cx="2340864" cy="347662"/>
          </a:xfrm>
        </p:spPr>
        <p:txBody>
          <a:bodyPr lIns="54864" tIns="0" rIns="548640" bIns="0">
            <a:noAutofit/>
          </a:bodyPr>
          <a:lstStyle>
            <a:lvl1pPr algn="l">
              <a:lnSpc>
                <a:spcPct val="100000"/>
              </a:lnSpc>
              <a:spcBef>
                <a:spcPts val="0"/>
              </a:spcBef>
              <a:defRPr sz="1600" b="0" spc="20" baseline="0">
                <a:solidFill>
                  <a:schemeClr val="tx1"/>
                </a:solidFill>
              </a:defRPr>
            </a:lvl1pPr>
          </a:lstStyle>
          <a:p>
            <a:pPr lvl="0"/>
            <a:r>
              <a:rPr lang="en-US" dirty="0"/>
              <a:t>Title</a:t>
            </a:r>
          </a:p>
        </p:txBody>
      </p:sp>
    </p:spTree>
    <p:extLst>
      <p:ext uri="{BB962C8B-B14F-4D97-AF65-F5344CB8AC3E}">
        <p14:creationId xmlns:p14="http://schemas.microsoft.com/office/powerpoint/2010/main" val="3573368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858762-F5B2-42DA-A262-7D7C3AD60622}"/>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a:extLst>
              <a:ext uri="{FF2B5EF4-FFF2-40B4-BE49-F238E27FC236}">
                <a16:creationId xmlns:a16="http://schemas.microsoft.com/office/drawing/2014/main" id="{F29B458E-5354-42D4-AE10-8B2F796C3163}"/>
              </a:ext>
            </a:extLst>
          </p:cNvPr>
          <p:cNvSpPr>
            <a:spLocks noGrp="1"/>
          </p:cNvSpPr>
          <p:nvPr>
            <p:ph type="ctrTitle"/>
          </p:nvPr>
        </p:nvSpPr>
        <p:spPr>
          <a:xfrm>
            <a:off x="6730000" y="639097"/>
            <a:ext cx="4813072" cy="3494791"/>
          </a:xfrm>
        </p:spPr>
        <p:txBody>
          <a:bodyPr>
            <a:normAutofit/>
          </a:bodyPr>
          <a:lstStyle/>
          <a:p>
            <a:endParaRPr lang="en-US" dirty="0"/>
          </a:p>
        </p:txBody>
      </p:sp>
      <p:sp>
        <p:nvSpPr>
          <p:cNvPr id="7" name="Subtitle 2">
            <a:extLst>
              <a:ext uri="{FF2B5EF4-FFF2-40B4-BE49-F238E27FC236}">
                <a16:creationId xmlns:a16="http://schemas.microsoft.com/office/drawing/2014/main" id="{0B121E21-6D9B-46D0-957E-760B095BA4C2}"/>
              </a:ext>
            </a:extLst>
          </p:cNvPr>
          <p:cNvSpPr>
            <a:spLocks noGrp="1"/>
          </p:cNvSpPr>
          <p:nvPr>
            <p:ph type="subTitle" idx="1"/>
          </p:nvPr>
        </p:nvSpPr>
        <p:spPr>
          <a:xfrm>
            <a:off x="6729999" y="4455621"/>
            <a:ext cx="4829101" cy="1238616"/>
          </a:xfrm>
        </p:spPr>
        <p:txBody>
          <a:bodyPr/>
          <a:lstStyle/>
          <a:p>
            <a:endParaRPr lang="en-US" dirty="0"/>
          </a:p>
        </p:txBody>
      </p:sp>
      <p:cxnSp>
        <p:nvCxnSpPr>
          <p:cNvPr id="11" name="Straight Connector 10">
            <a:extLst>
              <a:ext uri="{FF2B5EF4-FFF2-40B4-BE49-F238E27FC236}">
                <a16:creationId xmlns:a16="http://schemas.microsoft.com/office/drawing/2014/main" id="{DB51B24F-7663-45C0-BE23-CD0AEFF51287}"/>
              </a:ext>
              <a:ext uri="{C183D7F6-B498-43B3-948B-1728B52AA6E4}">
                <adec:decorative xmlns:adec="http://schemas.microsoft.com/office/drawing/2017/decorative" val="1"/>
              </a:ext>
            </a:extLst>
          </p:cNvPr>
          <p:cNvCxnSpPr/>
          <p:nvPr userDrawn="1"/>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35ABBAD1-553F-4CC1-AB36-7C1BE5089D81}"/>
              </a:ext>
            </a:extLst>
          </p:cNvPr>
          <p:cNvSpPr>
            <a:spLocks noGrp="1"/>
          </p:cNvSpPr>
          <p:nvPr>
            <p:ph type="pic" sz="quarter" idx="13"/>
          </p:nvPr>
        </p:nvSpPr>
        <p:spPr>
          <a:xfrm>
            <a:off x="642938" y="640080"/>
            <a:ext cx="5449824" cy="2743200"/>
          </a:xfrm>
          <a:solidFill>
            <a:schemeClr val="accent6"/>
          </a:solidFill>
        </p:spPr>
        <p:txBody>
          <a:bodyPr/>
          <a:lstStyle/>
          <a:p>
            <a:endParaRPr lang="en-US" dirty="0"/>
          </a:p>
        </p:txBody>
      </p:sp>
      <p:sp>
        <p:nvSpPr>
          <p:cNvPr id="13" name="Picture Placeholder 11">
            <a:extLst>
              <a:ext uri="{FF2B5EF4-FFF2-40B4-BE49-F238E27FC236}">
                <a16:creationId xmlns:a16="http://schemas.microsoft.com/office/drawing/2014/main" id="{5C06EA1F-5BD5-4FE5-A059-6787DADCB591}"/>
              </a:ext>
            </a:extLst>
          </p:cNvPr>
          <p:cNvSpPr>
            <a:spLocks noGrp="1"/>
          </p:cNvSpPr>
          <p:nvPr>
            <p:ph type="pic" sz="quarter" idx="14"/>
          </p:nvPr>
        </p:nvSpPr>
        <p:spPr>
          <a:xfrm>
            <a:off x="640080" y="3474720"/>
            <a:ext cx="5449824" cy="2743200"/>
          </a:xfrm>
          <a:solidFill>
            <a:schemeClr val="accent6"/>
          </a:solidFill>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94689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88720" y="2463495"/>
            <a:ext cx="9966960" cy="33686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27598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20XX</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Sample Footer Text</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191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188720" y="2108201"/>
            <a:ext cx="996696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r>
              <a:rPr lang="en-US"/>
              <a:t>20XX</a:t>
            </a:r>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dirty="0"/>
              <a:t>Sample Footer Text</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57751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6" r:id="rId3"/>
    <p:sldLayoutId id="2147483735" r:id="rId4"/>
    <p:sldLayoutId id="2147483722" r:id="rId5"/>
    <p:sldLayoutId id="2147483746" r:id="rId6"/>
    <p:sldLayoutId id="2147483734" r:id="rId7"/>
    <p:sldLayoutId id="2147483745" r:id="rId8"/>
    <p:sldLayoutId id="2147483726" r:id="rId9"/>
    <p:sldLayoutId id="2147483725" r:id="rId10"/>
    <p:sldLayoutId id="2147483743" r:id="rId11"/>
    <p:sldLayoutId id="2147483737" r:id="rId12"/>
    <p:sldLayoutId id="2147483738" r:id="rId13"/>
    <p:sldLayoutId id="2147483723" r:id="rId14"/>
    <p:sldLayoutId id="2147483724" r:id="rId15"/>
    <p:sldLayoutId id="2147483727" r:id="rId16"/>
    <p:sldLayoutId id="2147483728" r:id="rId17"/>
    <p:sldLayoutId id="2147483729" r:id="rId18"/>
  </p:sldLayoutIdLst>
  <p:hf hd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www.gov.je/working/backtowork/pages/employersemploymentincentive.aspx"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jet.co.je/employment/clients/training/" TargetMode="External"/><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s://www.jet.co.je/employment/clients/trainin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www.jettraining.co.j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https://www.jet.co.je/employment/employers/in-work-suppor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jet.co.je/employment/employers/job-retent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jet.co.je/employment/clients/14-21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hyperlink" Target="mailto:dean.lowe@jet.co.je"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http://www.jet.co.je/" TargetMode="External"/><Relationship Id="rId5" Type="http://schemas.openxmlformats.org/officeDocument/2006/relationships/hyperlink" Target="mailto:backtowork@gov.je" TargetMode="External"/><Relationship Id="rId4" Type="http://schemas.openxmlformats.org/officeDocument/2006/relationships/hyperlink" Target="http://www.gov.j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8" name="Picture Placeholder 7" descr="A group of people sitting at a table">
            <a:extLst>
              <a:ext uri="{FF2B5EF4-FFF2-40B4-BE49-F238E27FC236}">
                <a16:creationId xmlns:a16="http://schemas.microsoft.com/office/drawing/2014/main" id="{15FF348E-C446-4450-8262-D18488C886A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3321" b="3321"/>
          <a:stretch/>
        </p:blipFill>
        <p:spPr>
          <a:xfrm>
            <a:off x="1524" y="0"/>
            <a:ext cx="12188952" cy="6400800"/>
          </a:xfrm>
          <a:solidFill>
            <a:schemeClr val="accent6"/>
          </a:solidFill>
        </p:spPr>
      </p:pic>
      <p:sp>
        <p:nvSpPr>
          <p:cNvPr id="4" name="Title 3">
            <a:extLst>
              <a:ext uri="{FF2B5EF4-FFF2-40B4-BE49-F238E27FC236}">
                <a16:creationId xmlns:a16="http://schemas.microsoft.com/office/drawing/2014/main" id="{D7559F58-E7E3-4312-BFB5-D3B5719E827E}"/>
              </a:ext>
            </a:extLst>
          </p:cNvPr>
          <p:cNvSpPr>
            <a:spLocks noGrp="1"/>
          </p:cNvSpPr>
          <p:nvPr>
            <p:ph type="ctrTitle"/>
          </p:nvPr>
        </p:nvSpPr>
        <p:spPr>
          <a:xfrm>
            <a:off x="0" y="3118981"/>
            <a:ext cx="7537703" cy="2462667"/>
          </a:xfrm>
        </p:spPr>
        <p:txBody>
          <a:bodyPr>
            <a:normAutofit fontScale="90000"/>
          </a:bodyPr>
          <a:lstStyle/>
          <a:p>
            <a:r>
              <a:rPr lang="en-US" sz="4000" dirty="0"/>
              <a:t>Work with us: what’s in it for you?</a:t>
            </a:r>
            <a:br>
              <a:rPr lang="en-US" dirty="0"/>
            </a:br>
            <a:endParaRPr lang="en-US" dirty="0"/>
          </a:p>
        </p:txBody>
      </p:sp>
      <p:sp>
        <p:nvSpPr>
          <p:cNvPr id="5" name="Subtitle 4">
            <a:extLst>
              <a:ext uri="{FF2B5EF4-FFF2-40B4-BE49-F238E27FC236}">
                <a16:creationId xmlns:a16="http://schemas.microsoft.com/office/drawing/2014/main" id="{EF502785-6557-4038-9743-2ABFF39CB24A}"/>
              </a:ext>
            </a:extLst>
          </p:cNvPr>
          <p:cNvSpPr>
            <a:spLocks noGrp="1"/>
          </p:cNvSpPr>
          <p:nvPr>
            <p:ph type="subTitle" idx="1"/>
          </p:nvPr>
        </p:nvSpPr>
        <p:spPr>
          <a:xfrm>
            <a:off x="745623" y="4735799"/>
            <a:ext cx="6470693" cy="605256"/>
          </a:xfrm>
        </p:spPr>
        <p:txBody>
          <a:bodyPr/>
          <a:lstStyle/>
          <a:p>
            <a:r>
              <a:rPr lang="en-US" dirty="0"/>
              <a:t>Jersey Employment Trust &amp; Back to work </a:t>
            </a:r>
          </a:p>
        </p:txBody>
      </p:sp>
    </p:spTree>
    <p:extLst>
      <p:ext uri="{BB962C8B-B14F-4D97-AF65-F5344CB8AC3E}">
        <p14:creationId xmlns:p14="http://schemas.microsoft.com/office/powerpoint/2010/main" val="331669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707E1-9C8C-43C0-93E8-A1C6664A7E60}"/>
              </a:ext>
            </a:extLst>
          </p:cNvPr>
          <p:cNvSpPr>
            <a:spLocks noGrp="1"/>
          </p:cNvSpPr>
          <p:nvPr>
            <p:ph type="title"/>
          </p:nvPr>
        </p:nvSpPr>
        <p:spPr/>
        <p:txBody>
          <a:bodyPr>
            <a:normAutofit fontScale="90000"/>
          </a:bodyPr>
          <a:lstStyle/>
          <a:p>
            <a:r>
              <a:rPr lang="en-GB" dirty="0"/>
              <a:t>Who Foundations work with </a:t>
            </a:r>
          </a:p>
        </p:txBody>
      </p:sp>
      <p:sp>
        <p:nvSpPr>
          <p:cNvPr id="9" name="Slide Number Placeholder 8">
            <a:extLst>
              <a:ext uri="{FF2B5EF4-FFF2-40B4-BE49-F238E27FC236}">
                <a16:creationId xmlns:a16="http://schemas.microsoft.com/office/drawing/2014/main" id="{8F35E25B-59A7-4082-9E4B-E764BF211FC1}"/>
              </a:ext>
            </a:extLst>
          </p:cNvPr>
          <p:cNvSpPr>
            <a:spLocks noGrp="1"/>
          </p:cNvSpPr>
          <p:nvPr>
            <p:ph type="sldNum" sz="quarter" idx="12"/>
          </p:nvPr>
        </p:nvSpPr>
        <p:spPr/>
        <p:txBody>
          <a:bodyPr/>
          <a:lstStyle/>
          <a:p>
            <a:fld id="{3A98EE3D-8CD1-4C3F-BD1C-C98C9596463C}" type="slidenum">
              <a:rPr lang="en-US" smtClean="0"/>
              <a:t>10</a:t>
            </a:fld>
            <a:endParaRPr lang="en-US" dirty="0"/>
          </a:p>
        </p:txBody>
      </p:sp>
      <p:pic>
        <p:nvPicPr>
          <p:cNvPr id="23" name="Picture 22" descr="A picture containing logo&#10;&#10;Description automatically generated">
            <a:extLst>
              <a:ext uri="{FF2B5EF4-FFF2-40B4-BE49-F238E27FC236}">
                <a16:creationId xmlns:a16="http://schemas.microsoft.com/office/drawing/2014/main" id="{31E6F751-5E2B-4576-A333-3BEC936D857F}"/>
              </a:ext>
            </a:extLst>
          </p:cNvPr>
          <p:cNvPicPr>
            <a:picLocks noChangeAspect="1"/>
          </p:cNvPicPr>
          <p:nvPr/>
        </p:nvPicPr>
        <p:blipFill>
          <a:blip r:embed="rId3"/>
          <a:stretch>
            <a:fillRect/>
          </a:stretch>
        </p:blipFill>
        <p:spPr>
          <a:xfrm>
            <a:off x="731520" y="1614487"/>
            <a:ext cx="2297425" cy="2136605"/>
          </a:xfrm>
          <a:prstGeom prst="rect">
            <a:avLst/>
          </a:prstGeom>
        </p:spPr>
      </p:pic>
      <p:pic>
        <p:nvPicPr>
          <p:cNvPr id="29" name="Picture 28" descr="A picture containing text, clipart&#10;&#10;Description automatically generated">
            <a:extLst>
              <a:ext uri="{FF2B5EF4-FFF2-40B4-BE49-F238E27FC236}">
                <a16:creationId xmlns:a16="http://schemas.microsoft.com/office/drawing/2014/main" id="{4862FCC3-489B-4A5F-B75B-833962379A7C}"/>
              </a:ext>
            </a:extLst>
          </p:cNvPr>
          <p:cNvPicPr>
            <a:picLocks noChangeAspect="1"/>
          </p:cNvPicPr>
          <p:nvPr/>
        </p:nvPicPr>
        <p:blipFill>
          <a:blip r:embed="rId4"/>
          <a:stretch>
            <a:fillRect/>
          </a:stretch>
        </p:blipFill>
        <p:spPr>
          <a:xfrm>
            <a:off x="3596005" y="1333667"/>
            <a:ext cx="3456439" cy="774194"/>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108FCDF2-2CDD-4AB2-A5AB-B3200227AAC1}"/>
              </a:ext>
            </a:extLst>
          </p:cNvPr>
          <p:cNvPicPr>
            <a:picLocks noChangeAspect="1"/>
          </p:cNvPicPr>
          <p:nvPr/>
        </p:nvPicPr>
        <p:blipFill>
          <a:blip r:embed="rId5"/>
          <a:stretch>
            <a:fillRect/>
          </a:stretch>
        </p:blipFill>
        <p:spPr>
          <a:xfrm>
            <a:off x="4205389" y="2948970"/>
            <a:ext cx="3657600" cy="2575363"/>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430470E4-D707-442A-B39E-E1ABCB201074}"/>
              </a:ext>
            </a:extLst>
          </p:cNvPr>
          <p:cNvPicPr>
            <a:picLocks noChangeAspect="1"/>
          </p:cNvPicPr>
          <p:nvPr/>
        </p:nvPicPr>
        <p:blipFill>
          <a:blip r:embed="rId6"/>
          <a:stretch>
            <a:fillRect/>
          </a:stretch>
        </p:blipFill>
        <p:spPr>
          <a:xfrm>
            <a:off x="2387097" y="4265444"/>
            <a:ext cx="4238625" cy="1076325"/>
          </a:xfrm>
          <a:prstGeom prst="rect">
            <a:avLst/>
          </a:prstGeom>
        </p:spPr>
      </p:pic>
      <p:sp>
        <p:nvSpPr>
          <p:cNvPr id="3" name="TextBox 2">
            <a:extLst>
              <a:ext uri="{FF2B5EF4-FFF2-40B4-BE49-F238E27FC236}">
                <a16:creationId xmlns:a16="http://schemas.microsoft.com/office/drawing/2014/main" id="{F5AF9924-4410-4341-9621-54DA7A9E6E00}"/>
              </a:ext>
            </a:extLst>
          </p:cNvPr>
          <p:cNvSpPr txBox="1"/>
          <p:nvPr/>
        </p:nvSpPr>
        <p:spPr>
          <a:xfrm>
            <a:off x="2387097" y="5996110"/>
            <a:ext cx="4445330" cy="369332"/>
          </a:xfrm>
          <a:prstGeom prst="rect">
            <a:avLst/>
          </a:prstGeom>
          <a:noFill/>
        </p:spPr>
        <p:txBody>
          <a:bodyPr wrap="square" rtlCol="0">
            <a:spAutoFit/>
          </a:bodyPr>
          <a:lstStyle/>
          <a:p>
            <a:r>
              <a:rPr lang="en-GB" dirty="0"/>
              <a:t>To name but a few of our partnerships</a:t>
            </a:r>
          </a:p>
        </p:txBody>
      </p:sp>
    </p:spTree>
    <p:extLst>
      <p:ext uri="{BB962C8B-B14F-4D97-AF65-F5344CB8AC3E}">
        <p14:creationId xmlns:p14="http://schemas.microsoft.com/office/powerpoint/2010/main" val="4258122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5279-1B9B-414A-8C61-C792FE122683}"/>
              </a:ext>
            </a:extLst>
          </p:cNvPr>
          <p:cNvSpPr>
            <a:spLocks noGrp="1"/>
          </p:cNvSpPr>
          <p:nvPr>
            <p:ph type="title"/>
          </p:nvPr>
        </p:nvSpPr>
        <p:spPr/>
        <p:txBody>
          <a:bodyPr/>
          <a:lstStyle/>
          <a:p>
            <a:r>
              <a:rPr lang="en-GB" dirty="0"/>
              <a:t>Paid incentives </a:t>
            </a:r>
          </a:p>
        </p:txBody>
      </p:sp>
      <p:sp>
        <p:nvSpPr>
          <p:cNvPr id="7" name="Text Placeholder 6">
            <a:extLst>
              <a:ext uri="{FF2B5EF4-FFF2-40B4-BE49-F238E27FC236}">
                <a16:creationId xmlns:a16="http://schemas.microsoft.com/office/drawing/2014/main" id="{4B17667C-2E53-40E9-8B7E-8435CD3F86D1}"/>
              </a:ext>
            </a:extLst>
          </p:cNvPr>
          <p:cNvSpPr>
            <a:spLocks noGrp="1"/>
          </p:cNvSpPr>
          <p:nvPr>
            <p:ph type="body" sz="quarter" idx="17"/>
          </p:nvPr>
        </p:nvSpPr>
        <p:spPr/>
        <p:txBody>
          <a:bodyPr/>
          <a:lstStyle/>
          <a:p>
            <a:pPr marL="0" indent="0">
              <a:buNone/>
            </a:pPr>
            <a:r>
              <a:rPr lang="en-GB" dirty="0"/>
              <a:t>Paid Training</a:t>
            </a:r>
          </a:p>
          <a:p>
            <a:pPr marL="0" indent="0">
              <a:buNone/>
            </a:pPr>
            <a:r>
              <a:rPr lang="en-GB" dirty="0"/>
              <a:t>Employment incentives</a:t>
            </a:r>
          </a:p>
        </p:txBody>
      </p:sp>
      <p:sp>
        <p:nvSpPr>
          <p:cNvPr id="9" name="Slide Number Placeholder 8">
            <a:extLst>
              <a:ext uri="{FF2B5EF4-FFF2-40B4-BE49-F238E27FC236}">
                <a16:creationId xmlns:a16="http://schemas.microsoft.com/office/drawing/2014/main" id="{21A5B2E8-E81F-49ED-8C75-193D1638F1E5}"/>
              </a:ext>
            </a:extLst>
          </p:cNvPr>
          <p:cNvSpPr>
            <a:spLocks noGrp="1"/>
          </p:cNvSpPr>
          <p:nvPr>
            <p:ph type="sldNum" sz="quarter" idx="12"/>
          </p:nvPr>
        </p:nvSpPr>
        <p:spPr/>
        <p:txBody>
          <a:bodyPr/>
          <a:lstStyle/>
          <a:p>
            <a:fld id="{3A98EE3D-8CD1-4C3F-BD1C-C98C9596463C}" type="slidenum">
              <a:rPr lang="en-US" smtClean="0"/>
              <a:t>11</a:t>
            </a:fld>
            <a:endParaRPr lang="en-US" dirty="0"/>
          </a:p>
        </p:txBody>
      </p:sp>
      <p:sp>
        <p:nvSpPr>
          <p:cNvPr id="10" name="TextBox 9">
            <a:extLst>
              <a:ext uri="{FF2B5EF4-FFF2-40B4-BE49-F238E27FC236}">
                <a16:creationId xmlns:a16="http://schemas.microsoft.com/office/drawing/2014/main" id="{F1B9D346-6985-4977-BBF5-D1D7C91E2183}"/>
              </a:ext>
            </a:extLst>
          </p:cNvPr>
          <p:cNvSpPr txBox="1"/>
          <p:nvPr/>
        </p:nvSpPr>
        <p:spPr>
          <a:xfrm>
            <a:off x="731520" y="478996"/>
            <a:ext cx="5912168" cy="5324535"/>
          </a:xfrm>
          <a:prstGeom prst="rect">
            <a:avLst/>
          </a:prstGeom>
          <a:noFill/>
        </p:spPr>
        <p:txBody>
          <a:bodyPr wrap="square" rtlCol="0">
            <a:spAutoFit/>
          </a:bodyPr>
          <a:lstStyle/>
          <a:p>
            <a:r>
              <a:rPr lang="en-GB" sz="2000" dirty="0"/>
              <a:t>Back to Work Recruitment act as a recruitment service. We help to source and match candidates currently registered with Back to Work to vacancies in businesses as well as advertising these roles on the Gov.je website.</a:t>
            </a:r>
          </a:p>
          <a:p>
            <a:endParaRPr lang="en-GB" sz="2000" dirty="0"/>
          </a:p>
          <a:p>
            <a:r>
              <a:rPr lang="en-GB" sz="2000" b="1" dirty="0"/>
              <a:t>Paid Training:</a:t>
            </a:r>
          </a:p>
          <a:p>
            <a:r>
              <a:rPr lang="en-GB" sz="2000" dirty="0"/>
              <a:t>To be eligible the candidate must have no previous experience in the area the job role is in</a:t>
            </a:r>
          </a:p>
          <a:p>
            <a:r>
              <a:rPr lang="en-GB" sz="2000" dirty="0"/>
              <a:t>The employer must provide a 12 week training plan and a contract to cover the training period.</a:t>
            </a:r>
          </a:p>
          <a:p>
            <a:endParaRPr lang="en-GB" sz="2000" dirty="0"/>
          </a:p>
          <a:p>
            <a:r>
              <a:rPr lang="en-GB" sz="2000" b="1" dirty="0"/>
              <a:t>6 month Employment incentive:</a:t>
            </a:r>
          </a:p>
          <a:p>
            <a:r>
              <a:rPr lang="en-GB" sz="2000" dirty="0"/>
              <a:t>We will cover the wage of the employee for the first 12 weeks of employment at minimum wage as well as the 6.5% employer contributions</a:t>
            </a:r>
          </a:p>
          <a:p>
            <a:endParaRPr lang="en-GB" sz="2000" dirty="0"/>
          </a:p>
          <a:p>
            <a:r>
              <a:rPr lang="en-GB" sz="2000" dirty="0">
                <a:hlinkClick r:id="rId3"/>
              </a:rPr>
              <a:t>Employment Incentive (gov.je)</a:t>
            </a:r>
            <a:endParaRPr lang="en-GB" sz="2000" dirty="0"/>
          </a:p>
        </p:txBody>
      </p:sp>
    </p:spTree>
    <p:extLst>
      <p:ext uri="{BB962C8B-B14F-4D97-AF65-F5344CB8AC3E}">
        <p14:creationId xmlns:p14="http://schemas.microsoft.com/office/powerpoint/2010/main" val="4014689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936F-1090-4883-A9F6-0B2B7081C874}"/>
              </a:ext>
            </a:extLst>
          </p:cNvPr>
          <p:cNvSpPr>
            <a:spLocks noGrp="1"/>
          </p:cNvSpPr>
          <p:nvPr>
            <p:ph type="title"/>
          </p:nvPr>
        </p:nvSpPr>
        <p:spPr/>
        <p:txBody>
          <a:bodyPr/>
          <a:lstStyle/>
          <a:p>
            <a:r>
              <a:rPr lang="en-GB" dirty="0"/>
              <a:t>Access to work scheme</a:t>
            </a:r>
          </a:p>
        </p:txBody>
      </p:sp>
      <p:sp>
        <p:nvSpPr>
          <p:cNvPr id="9" name="Slide Number Placeholder 8">
            <a:extLst>
              <a:ext uri="{FF2B5EF4-FFF2-40B4-BE49-F238E27FC236}">
                <a16:creationId xmlns:a16="http://schemas.microsoft.com/office/drawing/2014/main" id="{817ACA00-191C-4F96-AE0A-0803332ED888}"/>
              </a:ext>
            </a:extLst>
          </p:cNvPr>
          <p:cNvSpPr>
            <a:spLocks noGrp="1"/>
          </p:cNvSpPr>
          <p:nvPr>
            <p:ph type="sldNum" sz="quarter" idx="12"/>
          </p:nvPr>
        </p:nvSpPr>
        <p:spPr/>
        <p:txBody>
          <a:bodyPr/>
          <a:lstStyle/>
          <a:p>
            <a:fld id="{3A98EE3D-8CD1-4C3F-BD1C-C98C9596463C}" type="slidenum">
              <a:rPr lang="en-US" smtClean="0"/>
              <a:t>12</a:t>
            </a:fld>
            <a:endParaRPr lang="en-US" dirty="0"/>
          </a:p>
        </p:txBody>
      </p:sp>
      <p:sp>
        <p:nvSpPr>
          <p:cNvPr id="6" name="TextBox 5">
            <a:extLst>
              <a:ext uri="{FF2B5EF4-FFF2-40B4-BE49-F238E27FC236}">
                <a16:creationId xmlns:a16="http://schemas.microsoft.com/office/drawing/2014/main" id="{D8A9721D-ED14-4FF2-B950-5A1356E44677}"/>
              </a:ext>
            </a:extLst>
          </p:cNvPr>
          <p:cNvSpPr txBox="1"/>
          <p:nvPr/>
        </p:nvSpPr>
        <p:spPr>
          <a:xfrm>
            <a:off x="385764" y="2551837"/>
            <a:ext cx="6818262" cy="1477328"/>
          </a:xfrm>
          <a:prstGeom prst="rect">
            <a:avLst/>
          </a:prstGeom>
          <a:noFill/>
        </p:spPr>
        <p:txBody>
          <a:bodyPr wrap="square">
            <a:spAutoFit/>
          </a:bodyPr>
          <a:lstStyle/>
          <a:p>
            <a:r>
              <a:rPr lang="en-GB" dirty="0"/>
              <a:t>'Access to Work Grant’ is offered to people in employment who may need specific aids or equipment to help them start work, return to work or remain in work, which we can help people to apply for.  More information about this can be found on our website - Access To Work Grant (gov.je). </a:t>
            </a:r>
          </a:p>
        </p:txBody>
      </p:sp>
    </p:spTree>
    <p:extLst>
      <p:ext uri="{BB962C8B-B14F-4D97-AF65-F5344CB8AC3E}">
        <p14:creationId xmlns:p14="http://schemas.microsoft.com/office/powerpoint/2010/main" val="2697540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122A-795E-4E91-8829-A4FC066F2CE7}"/>
              </a:ext>
            </a:extLst>
          </p:cNvPr>
          <p:cNvSpPr>
            <a:spLocks noGrp="1"/>
          </p:cNvSpPr>
          <p:nvPr>
            <p:ph type="ctrTitle"/>
          </p:nvPr>
        </p:nvSpPr>
        <p:spPr>
          <a:xfrm>
            <a:off x="1065197" y="5120640"/>
            <a:ext cx="10058400" cy="822960"/>
          </a:xfrm>
        </p:spPr>
        <p:txBody>
          <a:bodyPr/>
          <a:lstStyle/>
          <a:p>
            <a:r>
              <a:rPr lang="en-US" dirty="0"/>
              <a:t>Jersey Employment Trust </a:t>
            </a:r>
          </a:p>
        </p:txBody>
      </p:sp>
      <p:sp>
        <p:nvSpPr>
          <p:cNvPr id="3" name="Subtitle 2">
            <a:extLst>
              <a:ext uri="{FF2B5EF4-FFF2-40B4-BE49-F238E27FC236}">
                <a16:creationId xmlns:a16="http://schemas.microsoft.com/office/drawing/2014/main" id="{CC640DA6-8ED2-417B-AF45-F0A81358F118}"/>
              </a:ext>
            </a:extLst>
          </p:cNvPr>
          <p:cNvSpPr>
            <a:spLocks noGrp="1"/>
          </p:cNvSpPr>
          <p:nvPr>
            <p:ph type="subTitle" idx="1"/>
          </p:nvPr>
        </p:nvSpPr>
        <p:spPr>
          <a:xfrm>
            <a:off x="1065212" y="5943600"/>
            <a:ext cx="10058400" cy="543513"/>
          </a:xfrm>
        </p:spPr>
        <p:txBody>
          <a:bodyPr/>
          <a:lstStyle/>
          <a:p>
            <a:r>
              <a:rPr lang="en-US" dirty="0"/>
              <a:t>Approach and offerings </a:t>
            </a:r>
          </a:p>
        </p:txBody>
      </p:sp>
      <p:pic>
        <p:nvPicPr>
          <p:cNvPr id="8" name="Picture Placeholder 7" descr="Business man sitting at a desk">
            <a:extLst>
              <a:ext uri="{FF2B5EF4-FFF2-40B4-BE49-F238E27FC236}">
                <a16:creationId xmlns:a16="http://schemas.microsoft.com/office/drawing/2014/main" id="{30A69154-5AEF-482B-8078-1C838D84E57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38" r="38"/>
          <a:stretch/>
        </p:blipFill>
        <p:spPr>
          <a:xfrm>
            <a:off x="635000" y="640080"/>
            <a:ext cx="3544888" cy="3931920"/>
          </a:xfrm>
        </p:spPr>
      </p:pic>
      <p:pic>
        <p:nvPicPr>
          <p:cNvPr id="10" name="Picture Placeholder 9" descr="Handshake">
            <a:extLst>
              <a:ext uri="{FF2B5EF4-FFF2-40B4-BE49-F238E27FC236}">
                <a16:creationId xmlns:a16="http://schemas.microsoft.com/office/drawing/2014/main" id="{0488325E-7ADF-4704-A2E1-56E5FE6A07BA}"/>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l="38" r="38"/>
          <a:stretch/>
        </p:blipFill>
        <p:spPr>
          <a:xfrm>
            <a:off x="4343400" y="640080"/>
            <a:ext cx="3544888" cy="3931920"/>
          </a:xfrm>
        </p:spPr>
      </p:pic>
      <p:pic>
        <p:nvPicPr>
          <p:cNvPr id="12" name="Picture Placeholder 11" descr="A group of people in a room, meeting writing">
            <a:extLst>
              <a:ext uri="{FF2B5EF4-FFF2-40B4-BE49-F238E27FC236}">
                <a16:creationId xmlns:a16="http://schemas.microsoft.com/office/drawing/2014/main" id="{A50BFFD1-BE57-4E02-8975-9A1D64059350}"/>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t="40" b="40"/>
          <a:stretch/>
        </p:blipFill>
        <p:spPr>
          <a:xfrm>
            <a:off x="8028432" y="640080"/>
            <a:ext cx="3544888" cy="3931920"/>
          </a:xfrm>
        </p:spPr>
      </p:pic>
      <p:pic>
        <p:nvPicPr>
          <p:cNvPr id="6" name="Picture 5" descr="Logo&#10;&#10;Description automatically generated with medium confidence">
            <a:extLst>
              <a:ext uri="{FF2B5EF4-FFF2-40B4-BE49-F238E27FC236}">
                <a16:creationId xmlns:a16="http://schemas.microsoft.com/office/drawing/2014/main" id="{AF38F6EF-678F-44AF-AF7E-588222BFFED5}"/>
              </a:ext>
            </a:extLst>
          </p:cNvPr>
          <p:cNvPicPr>
            <a:picLocks noChangeAspect="1"/>
          </p:cNvPicPr>
          <p:nvPr/>
        </p:nvPicPr>
        <p:blipFill>
          <a:blip r:embed="rId6"/>
          <a:stretch>
            <a:fillRect/>
          </a:stretch>
        </p:blipFill>
        <p:spPr>
          <a:xfrm>
            <a:off x="8610036" y="5280537"/>
            <a:ext cx="3331526" cy="1206576"/>
          </a:xfrm>
          <a:prstGeom prst="rect">
            <a:avLst/>
          </a:prstGeom>
        </p:spPr>
      </p:pic>
    </p:spTree>
    <p:extLst>
      <p:ext uri="{BB962C8B-B14F-4D97-AF65-F5344CB8AC3E}">
        <p14:creationId xmlns:p14="http://schemas.microsoft.com/office/powerpoint/2010/main" val="3985933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80861964-D86C-4A50-8F6D-B466384A6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06936F-1090-4883-A9F6-0B2B7081C874}"/>
              </a:ext>
            </a:extLst>
          </p:cNvPr>
          <p:cNvSpPr>
            <a:spLocks noGrp="1"/>
          </p:cNvSpPr>
          <p:nvPr>
            <p:ph type="title"/>
          </p:nvPr>
        </p:nvSpPr>
        <p:spPr>
          <a:xfrm>
            <a:off x="7859485" y="634946"/>
            <a:ext cx="3690257" cy="1450757"/>
          </a:xfrm>
        </p:spPr>
        <p:txBody>
          <a:bodyPr vert="horz" lIns="91440" tIns="45720" rIns="91440" bIns="45720" rtlCol="0" anchor="b">
            <a:normAutofit/>
          </a:bodyPr>
          <a:lstStyle/>
          <a:p>
            <a:r>
              <a:rPr lang="en-US" b="1">
                <a:solidFill>
                  <a:schemeClr val="tx1">
                    <a:lumMod val="75000"/>
                    <a:lumOff val="25000"/>
                  </a:schemeClr>
                </a:solidFill>
              </a:rPr>
              <a:t>Introduction</a:t>
            </a:r>
            <a:endParaRPr lang="en-US" b="1" dirty="0">
              <a:solidFill>
                <a:schemeClr val="tx1">
                  <a:lumMod val="75000"/>
                  <a:lumOff val="25000"/>
                </a:schemeClr>
              </a:solidFill>
            </a:endParaRPr>
          </a:p>
        </p:txBody>
      </p:sp>
      <p:pic>
        <p:nvPicPr>
          <p:cNvPr id="5" name="Picture 4" descr="A picture containing logo&#10;&#10;Description automatically generated">
            <a:extLst>
              <a:ext uri="{FF2B5EF4-FFF2-40B4-BE49-F238E27FC236}">
                <a16:creationId xmlns:a16="http://schemas.microsoft.com/office/drawing/2014/main" id="{A319EA41-7CF8-4422-B63E-6A2A083E4371}"/>
              </a:ext>
            </a:extLst>
          </p:cNvPr>
          <p:cNvPicPr>
            <a:picLocks noChangeAspect="1"/>
          </p:cNvPicPr>
          <p:nvPr/>
        </p:nvPicPr>
        <p:blipFill>
          <a:blip r:embed="rId3"/>
          <a:stretch>
            <a:fillRect/>
          </a:stretch>
        </p:blipFill>
        <p:spPr>
          <a:xfrm>
            <a:off x="633999" y="2104074"/>
            <a:ext cx="6583227" cy="2386419"/>
          </a:xfrm>
          <a:prstGeom prst="rect">
            <a:avLst/>
          </a:prstGeom>
        </p:spPr>
      </p:pic>
      <p:cxnSp>
        <p:nvCxnSpPr>
          <p:cNvPr id="20" name="Straight Connector 19">
            <a:extLst>
              <a:ext uri="{FF2B5EF4-FFF2-40B4-BE49-F238E27FC236}">
                <a16:creationId xmlns:a16="http://schemas.microsoft.com/office/drawing/2014/main" id="{754A678E-8F30-4E92-A5BF-F5D03D0113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8967" y="2246569"/>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0986CC7-E5BC-4D08-96D0-1197F23F9ACD}"/>
              </a:ext>
            </a:extLst>
          </p:cNvPr>
          <p:cNvSpPr txBox="1"/>
          <p:nvPr/>
        </p:nvSpPr>
        <p:spPr>
          <a:xfrm>
            <a:off x="7859485" y="2407436"/>
            <a:ext cx="3690257" cy="3461658"/>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sz="2400" dirty="0">
                <a:solidFill>
                  <a:schemeClr val="tx1">
                    <a:lumMod val="75000"/>
                    <a:lumOff val="25000"/>
                  </a:schemeClr>
                </a:solidFill>
              </a:rPr>
              <a:t>The Jersey Employment Trust works with anyone with a disability or long-term health condition to help them with their training or employment goals and provide guidance and support.</a:t>
            </a:r>
          </a:p>
          <a:p>
            <a:pPr>
              <a:spcAft>
                <a:spcPts val="600"/>
              </a:spcAft>
              <a:buFont typeface="Calibri" panose="020F0502020204030204" pitchFamily="34" charset="0"/>
            </a:pPr>
            <a:endParaRPr lang="en-US" dirty="0">
              <a:solidFill>
                <a:schemeClr val="tx1">
                  <a:lumMod val="75000"/>
                  <a:lumOff val="25000"/>
                </a:schemeClr>
              </a:solidFill>
            </a:endParaRPr>
          </a:p>
        </p:txBody>
      </p:sp>
      <p:sp>
        <p:nvSpPr>
          <p:cNvPr id="22" name="Rectangle 21">
            <a:extLst>
              <a:ext uri="{FF2B5EF4-FFF2-40B4-BE49-F238E27FC236}">
                <a16:creationId xmlns:a16="http://schemas.microsoft.com/office/drawing/2014/main" id="{F2BDE551-930A-4FE1-8434-09824E324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a:extLst>
              <a:ext uri="{FF2B5EF4-FFF2-40B4-BE49-F238E27FC236}">
                <a16:creationId xmlns:a16="http://schemas.microsoft.com/office/drawing/2014/main" id="{817ACA00-191C-4F96-AE0A-0803332ED888}"/>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14</a:t>
            </a:fld>
            <a:endParaRPr lang="en-US"/>
          </a:p>
        </p:txBody>
      </p:sp>
    </p:spTree>
    <p:extLst>
      <p:ext uri="{BB962C8B-B14F-4D97-AF65-F5344CB8AC3E}">
        <p14:creationId xmlns:p14="http://schemas.microsoft.com/office/powerpoint/2010/main" val="1159073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6">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18">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0">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06936F-1090-4883-A9F6-0B2B7081C874}"/>
              </a:ext>
            </a:extLst>
          </p:cNvPr>
          <p:cNvSpPr>
            <a:spLocks noGrp="1"/>
          </p:cNvSpPr>
          <p:nvPr>
            <p:ph type="title"/>
          </p:nvPr>
        </p:nvSpPr>
        <p:spPr>
          <a:xfrm>
            <a:off x="650371" y="1101359"/>
            <a:ext cx="6432434" cy="994156"/>
          </a:xfrm>
        </p:spPr>
        <p:txBody>
          <a:bodyPr vert="horz" lIns="91440" tIns="45720" rIns="91440" bIns="45720" rtlCol="0" anchor="b">
            <a:normAutofit/>
          </a:bodyPr>
          <a:lstStyle/>
          <a:p>
            <a:r>
              <a:rPr lang="en-US" b="1" dirty="0">
                <a:solidFill>
                  <a:schemeClr val="tx1">
                    <a:lumMod val="75000"/>
                    <a:lumOff val="25000"/>
                  </a:schemeClr>
                </a:solidFill>
              </a:rPr>
              <a:t>Work Experience </a:t>
            </a:r>
          </a:p>
        </p:txBody>
      </p:sp>
      <p:cxnSp>
        <p:nvCxnSpPr>
          <p:cNvPr id="30" name="Straight Connector 22">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6240" y="2267421"/>
            <a:ext cx="6035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0986CC7-E5BC-4D08-96D0-1197F23F9ACD}"/>
              </a:ext>
            </a:extLst>
          </p:cNvPr>
          <p:cNvSpPr txBox="1"/>
          <p:nvPr/>
        </p:nvSpPr>
        <p:spPr>
          <a:xfrm>
            <a:off x="585687" y="2672388"/>
            <a:ext cx="7888192" cy="3084245"/>
          </a:xfrm>
          <a:prstGeom prst="rect">
            <a:avLst/>
          </a:prstGeom>
        </p:spPr>
        <p:txBody>
          <a:bodyPr vert="horz" lIns="0" tIns="45720" rIns="0" bIns="45720" rtlCol="0">
            <a:normAutofit lnSpcReduction="10000"/>
          </a:bodyPr>
          <a:lstStyle/>
          <a:p>
            <a:pPr>
              <a:spcAft>
                <a:spcPts val="600"/>
              </a:spcAft>
              <a:buFont typeface="Calibri" panose="020F0502020204030204" pitchFamily="34" charset="0"/>
            </a:pPr>
            <a:r>
              <a:rPr lang="en-US" sz="2000" b="1" dirty="0">
                <a:solidFill>
                  <a:schemeClr val="tx1">
                    <a:lumMod val="75000"/>
                    <a:lumOff val="25000"/>
                  </a:schemeClr>
                </a:solidFill>
              </a:rPr>
              <a:t>Why a work experience?</a:t>
            </a:r>
          </a:p>
          <a:p>
            <a:pPr>
              <a:spcAft>
                <a:spcPts val="600"/>
              </a:spcAft>
              <a:buFont typeface="Calibri" panose="020F0502020204030204" pitchFamily="34" charset="0"/>
            </a:pPr>
            <a:endParaRPr lang="en-US" dirty="0">
              <a:solidFill>
                <a:schemeClr val="tx1">
                  <a:lumMod val="75000"/>
                  <a:lumOff val="25000"/>
                </a:schemeClr>
              </a:solidFill>
            </a:endParaRPr>
          </a:p>
          <a:p>
            <a:pPr>
              <a:spcAft>
                <a:spcPts val="600"/>
              </a:spcAft>
              <a:buFont typeface="Calibri" panose="020F0502020204030204" pitchFamily="34" charset="0"/>
            </a:pPr>
            <a:r>
              <a:rPr lang="en-US" sz="2000" b="1" i="0" dirty="0">
                <a:solidFill>
                  <a:schemeClr val="tx1">
                    <a:lumMod val="75000"/>
                    <a:lumOff val="25000"/>
                  </a:schemeClr>
                </a:solidFill>
                <a:effectLst/>
              </a:rPr>
              <a:t>We can help by:</a:t>
            </a:r>
          </a:p>
          <a:p>
            <a:pPr fontAlgn="base">
              <a:spcAft>
                <a:spcPts val="600"/>
              </a:spcAft>
              <a:buFont typeface="Calibri" panose="020F0502020204030204" pitchFamily="34" charset="0"/>
              <a:buChar char="•"/>
            </a:pPr>
            <a:r>
              <a:rPr lang="en-US" b="0" i="0" dirty="0">
                <a:solidFill>
                  <a:schemeClr val="tx1">
                    <a:lumMod val="75000"/>
                    <a:lumOff val="25000"/>
                  </a:schemeClr>
                </a:solidFill>
                <a:effectLst/>
              </a:rPr>
              <a:t> Supporting job trials and work placements</a:t>
            </a:r>
          </a:p>
          <a:p>
            <a:pPr fontAlgn="base">
              <a:spcAft>
                <a:spcPts val="600"/>
              </a:spcAft>
              <a:buFont typeface="Calibri" panose="020F0502020204030204" pitchFamily="34" charset="0"/>
              <a:buChar char="•"/>
            </a:pPr>
            <a:r>
              <a:rPr lang="en-US" dirty="0">
                <a:solidFill>
                  <a:schemeClr val="tx1">
                    <a:lumMod val="75000"/>
                    <a:lumOff val="25000"/>
                  </a:schemeClr>
                </a:solidFill>
              </a:rPr>
              <a:t> Providing advice, guidance and support to both the client and the employer</a:t>
            </a:r>
          </a:p>
          <a:p>
            <a:pPr fontAlgn="base">
              <a:spcAft>
                <a:spcPts val="600"/>
              </a:spcAft>
              <a:buFont typeface="Calibri" panose="020F0502020204030204" pitchFamily="34" charset="0"/>
              <a:buChar char="•"/>
            </a:pPr>
            <a:r>
              <a:rPr lang="en-US" dirty="0">
                <a:solidFill>
                  <a:schemeClr val="tx1">
                    <a:lumMod val="75000"/>
                    <a:lumOff val="25000"/>
                  </a:schemeClr>
                </a:solidFill>
              </a:rPr>
              <a:t> JET has an Employment Relations Manager who meets with potential employers to discuss working together</a:t>
            </a:r>
          </a:p>
          <a:p>
            <a:pPr fontAlgn="base">
              <a:spcAft>
                <a:spcPts val="600"/>
              </a:spcAft>
            </a:pPr>
            <a:endParaRPr lang="en-US" dirty="0">
              <a:solidFill>
                <a:schemeClr val="tx1">
                  <a:lumMod val="75000"/>
                  <a:lumOff val="25000"/>
                </a:schemeClr>
              </a:solidFill>
            </a:endParaRPr>
          </a:p>
          <a:p>
            <a:pPr fontAlgn="base">
              <a:spcAft>
                <a:spcPts val="600"/>
              </a:spcAft>
            </a:pPr>
            <a:r>
              <a:rPr lang="en-US" dirty="0">
                <a:solidFill>
                  <a:schemeClr val="tx1">
                    <a:lumMod val="75000"/>
                    <a:lumOff val="25000"/>
                  </a:schemeClr>
                </a:solidFill>
                <a:hlinkClick r:id="rId3"/>
              </a:rPr>
              <a:t>https://www.jet.co.je/employment/clients/training/</a:t>
            </a:r>
            <a:r>
              <a:rPr lang="en-US" dirty="0">
                <a:solidFill>
                  <a:schemeClr val="tx1">
                    <a:lumMod val="75000"/>
                    <a:lumOff val="25000"/>
                  </a:schemeClr>
                </a:solidFill>
              </a:rPr>
              <a:t> </a:t>
            </a:r>
          </a:p>
          <a:p>
            <a:pPr fontAlgn="base">
              <a:spcAft>
                <a:spcPts val="600"/>
              </a:spcAft>
            </a:pPr>
            <a:endParaRPr lang="en-US" dirty="0">
              <a:solidFill>
                <a:schemeClr val="tx1">
                  <a:lumMod val="75000"/>
                  <a:lumOff val="25000"/>
                </a:schemeClr>
              </a:solidFill>
            </a:endParaRPr>
          </a:p>
          <a:p>
            <a:pPr>
              <a:spcAft>
                <a:spcPts val="600"/>
              </a:spcAft>
              <a:buFont typeface="Calibri" panose="020F0502020204030204" pitchFamily="34" charset="0"/>
            </a:pPr>
            <a:endParaRPr lang="en-US" dirty="0">
              <a:solidFill>
                <a:schemeClr val="tx1">
                  <a:lumMod val="75000"/>
                  <a:lumOff val="25000"/>
                </a:schemeClr>
              </a:solidFill>
            </a:endParaRPr>
          </a:p>
        </p:txBody>
      </p:sp>
      <p:pic>
        <p:nvPicPr>
          <p:cNvPr id="12" name="Picture 11" descr="Logo&#10;&#10;Description automatically generated with medium confidence">
            <a:extLst>
              <a:ext uri="{FF2B5EF4-FFF2-40B4-BE49-F238E27FC236}">
                <a16:creationId xmlns:a16="http://schemas.microsoft.com/office/drawing/2014/main" id="{C06F07A0-FDD3-48D3-96D5-E8D4AA24C62D}"/>
              </a:ext>
            </a:extLst>
          </p:cNvPr>
          <p:cNvPicPr>
            <a:picLocks noChangeAspect="1"/>
          </p:cNvPicPr>
          <p:nvPr/>
        </p:nvPicPr>
        <p:blipFill>
          <a:blip r:embed="rId4"/>
          <a:stretch>
            <a:fillRect/>
          </a:stretch>
        </p:blipFill>
        <p:spPr>
          <a:xfrm>
            <a:off x="10102658" y="1669730"/>
            <a:ext cx="1336729" cy="1464909"/>
          </a:xfrm>
          <a:prstGeom prst="rect">
            <a:avLst/>
          </a:prstGeom>
        </p:spPr>
      </p:pic>
      <p:sp>
        <p:nvSpPr>
          <p:cNvPr id="31" name="Rectangle 24">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a:extLst>
              <a:ext uri="{FF2B5EF4-FFF2-40B4-BE49-F238E27FC236}">
                <a16:creationId xmlns:a16="http://schemas.microsoft.com/office/drawing/2014/main" id="{817ACA00-191C-4F96-AE0A-0803332ED888}"/>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15</a:t>
            </a:fld>
            <a:endParaRPr lang="en-US"/>
          </a:p>
        </p:txBody>
      </p:sp>
      <p:pic>
        <p:nvPicPr>
          <p:cNvPr id="14" name="Picture 13" descr="A blue and white logo&#10;&#10;Description automatically generated with low confidence">
            <a:extLst>
              <a:ext uri="{FF2B5EF4-FFF2-40B4-BE49-F238E27FC236}">
                <a16:creationId xmlns:a16="http://schemas.microsoft.com/office/drawing/2014/main" id="{C73B872E-13D1-4EE3-86F0-CD903272DADE}"/>
              </a:ext>
            </a:extLst>
          </p:cNvPr>
          <p:cNvPicPr>
            <a:picLocks noChangeAspect="1"/>
          </p:cNvPicPr>
          <p:nvPr/>
        </p:nvPicPr>
        <p:blipFill>
          <a:blip r:embed="rId5"/>
          <a:stretch>
            <a:fillRect/>
          </a:stretch>
        </p:blipFill>
        <p:spPr>
          <a:xfrm>
            <a:off x="9579275" y="5199625"/>
            <a:ext cx="2356326" cy="948987"/>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69C870F9-BAD8-4959-A02D-B19500165424}"/>
              </a:ext>
            </a:extLst>
          </p:cNvPr>
          <p:cNvPicPr>
            <a:picLocks noChangeAspect="1"/>
          </p:cNvPicPr>
          <p:nvPr/>
        </p:nvPicPr>
        <p:blipFill>
          <a:blip r:embed="rId6"/>
          <a:stretch>
            <a:fillRect/>
          </a:stretch>
        </p:blipFill>
        <p:spPr>
          <a:xfrm>
            <a:off x="9447750" y="3372138"/>
            <a:ext cx="2619375" cy="1399598"/>
          </a:xfrm>
          <a:prstGeom prst="rect">
            <a:avLst/>
          </a:prstGeom>
        </p:spPr>
      </p:pic>
      <p:pic>
        <p:nvPicPr>
          <p:cNvPr id="5" name="Picture 4" descr="Logo, company name&#10;&#10;Description automatically generated">
            <a:extLst>
              <a:ext uri="{FF2B5EF4-FFF2-40B4-BE49-F238E27FC236}">
                <a16:creationId xmlns:a16="http://schemas.microsoft.com/office/drawing/2014/main" id="{DD674196-0A18-450E-9BAB-91648EE47A35}"/>
              </a:ext>
            </a:extLst>
          </p:cNvPr>
          <p:cNvPicPr>
            <a:picLocks noChangeAspect="1"/>
          </p:cNvPicPr>
          <p:nvPr/>
        </p:nvPicPr>
        <p:blipFill>
          <a:blip r:embed="rId7"/>
          <a:stretch>
            <a:fillRect/>
          </a:stretch>
        </p:blipFill>
        <p:spPr>
          <a:xfrm>
            <a:off x="9379949" y="77153"/>
            <a:ext cx="2619375" cy="1743075"/>
          </a:xfrm>
          <a:prstGeom prst="rect">
            <a:avLst/>
          </a:prstGeom>
        </p:spPr>
      </p:pic>
    </p:spTree>
    <p:extLst>
      <p:ext uri="{BB962C8B-B14F-4D97-AF65-F5344CB8AC3E}">
        <p14:creationId xmlns:p14="http://schemas.microsoft.com/office/powerpoint/2010/main" val="3193862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DF692-FA10-4D11-90C9-92C832A953B6}"/>
              </a:ext>
            </a:extLst>
          </p:cNvPr>
          <p:cNvSpPr>
            <a:spLocks noGrp="1"/>
          </p:cNvSpPr>
          <p:nvPr>
            <p:ph type="title"/>
          </p:nvPr>
        </p:nvSpPr>
        <p:spPr/>
        <p:txBody>
          <a:bodyPr/>
          <a:lstStyle/>
          <a:p>
            <a:r>
              <a:rPr lang="en-GB" dirty="0"/>
              <a:t>Internships </a:t>
            </a:r>
          </a:p>
        </p:txBody>
      </p:sp>
      <p:sp>
        <p:nvSpPr>
          <p:cNvPr id="7" name="Text Placeholder 6">
            <a:extLst>
              <a:ext uri="{FF2B5EF4-FFF2-40B4-BE49-F238E27FC236}">
                <a16:creationId xmlns:a16="http://schemas.microsoft.com/office/drawing/2014/main" id="{1C22C091-1A2D-442A-8F15-E9233EC38D85}"/>
              </a:ext>
            </a:extLst>
          </p:cNvPr>
          <p:cNvSpPr>
            <a:spLocks noGrp="1"/>
          </p:cNvSpPr>
          <p:nvPr>
            <p:ph type="body" sz="quarter" idx="17"/>
          </p:nvPr>
        </p:nvSpPr>
        <p:spPr/>
        <p:txBody>
          <a:bodyPr/>
          <a:lstStyle/>
          <a:p>
            <a:r>
              <a:rPr lang="en-GB" dirty="0"/>
              <a:t>JET paid training programme</a:t>
            </a:r>
          </a:p>
        </p:txBody>
      </p:sp>
      <p:sp>
        <p:nvSpPr>
          <p:cNvPr id="9" name="Slide Number Placeholder 8">
            <a:extLst>
              <a:ext uri="{FF2B5EF4-FFF2-40B4-BE49-F238E27FC236}">
                <a16:creationId xmlns:a16="http://schemas.microsoft.com/office/drawing/2014/main" id="{58614847-01D1-46ED-A447-CF3EC2E1F5E1}"/>
              </a:ext>
            </a:extLst>
          </p:cNvPr>
          <p:cNvSpPr>
            <a:spLocks noGrp="1"/>
          </p:cNvSpPr>
          <p:nvPr>
            <p:ph type="sldNum" sz="quarter" idx="12"/>
          </p:nvPr>
        </p:nvSpPr>
        <p:spPr/>
        <p:txBody>
          <a:bodyPr/>
          <a:lstStyle/>
          <a:p>
            <a:fld id="{3A98EE3D-8CD1-4C3F-BD1C-C98C9596463C}" type="slidenum">
              <a:rPr lang="en-US" smtClean="0"/>
              <a:t>16</a:t>
            </a:fld>
            <a:endParaRPr lang="en-US" dirty="0"/>
          </a:p>
        </p:txBody>
      </p:sp>
      <p:sp>
        <p:nvSpPr>
          <p:cNvPr id="10" name="TextBox 9">
            <a:extLst>
              <a:ext uri="{FF2B5EF4-FFF2-40B4-BE49-F238E27FC236}">
                <a16:creationId xmlns:a16="http://schemas.microsoft.com/office/drawing/2014/main" id="{64A4405C-D1F4-4D72-93E3-E4F4DE6AA731}"/>
              </a:ext>
            </a:extLst>
          </p:cNvPr>
          <p:cNvSpPr txBox="1"/>
          <p:nvPr/>
        </p:nvSpPr>
        <p:spPr>
          <a:xfrm>
            <a:off x="360295" y="1496405"/>
            <a:ext cx="7055738" cy="3139321"/>
          </a:xfrm>
          <a:prstGeom prst="rect">
            <a:avLst/>
          </a:prstGeom>
          <a:noFill/>
        </p:spPr>
        <p:txBody>
          <a:bodyPr wrap="square">
            <a:spAutoFit/>
          </a:bodyPr>
          <a:lstStyle/>
          <a:p>
            <a:pPr algn="l" fontAlgn="base"/>
            <a:r>
              <a:rPr lang="en-GB" b="1" dirty="0"/>
              <a:t>What is a JET Internship?</a:t>
            </a:r>
            <a:endParaRPr lang="en-GB" b="1" i="0" dirty="0">
              <a:effectLst/>
            </a:endParaRPr>
          </a:p>
          <a:p>
            <a:pPr algn="l" fontAlgn="base"/>
            <a:endParaRPr lang="en-GB" dirty="0"/>
          </a:p>
          <a:p>
            <a:pPr algn="l" fontAlgn="base"/>
            <a:r>
              <a:rPr lang="en-GB" b="1" dirty="0"/>
              <a:t>Benefits include:</a:t>
            </a:r>
          </a:p>
          <a:p>
            <a:pPr marL="285750" indent="-285750" algn="l" fontAlgn="base">
              <a:buFont typeface="Arial" panose="020B0604020202020204" pitchFamily="34" charset="0"/>
              <a:buChar char="•"/>
            </a:pPr>
            <a:r>
              <a:rPr lang="en-GB" dirty="0"/>
              <a:t>Provides an additional team member without the financial impact</a:t>
            </a:r>
          </a:p>
          <a:p>
            <a:pPr marL="285750" indent="-285750" algn="l" fontAlgn="base">
              <a:buFont typeface="Arial" panose="020B0604020202020204" pitchFamily="34" charset="0"/>
              <a:buChar char="•"/>
            </a:pPr>
            <a:r>
              <a:rPr lang="en-GB" dirty="0"/>
              <a:t>Allows a candidate to receive a full induction process and training in an identified area of employment</a:t>
            </a:r>
          </a:p>
          <a:p>
            <a:pPr marL="285750" indent="-285750" algn="l" fontAlgn="base">
              <a:buFont typeface="Arial" panose="020B0604020202020204" pitchFamily="34" charset="0"/>
              <a:buChar char="•"/>
            </a:pPr>
            <a:endParaRPr lang="en-GB" dirty="0"/>
          </a:p>
          <a:p>
            <a:pPr algn="l" fontAlgn="base"/>
            <a:r>
              <a:rPr lang="en-GB" b="0" i="0" dirty="0">
                <a:effectLst/>
              </a:rPr>
              <a:t>In 2021 we </a:t>
            </a:r>
            <a:r>
              <a:rPr lang="en-GB" dirty="0"/>
              <a:t>secured</a:t>
            </a:r>
            <a:r>
              <a:rPr lang="en-GB" b="0" i="0" dirty="0">
                <a:effectLst/>
              </a:rPr>
              <a:t> 6 </a:t>
            </a:r>
            <a:r>
              <a:rPr lang="en-GB" dirty="0"/>
              <a:t>opportunities; 4 of which led to permanent paid work.</a:t>
            </a:r>
          </a:p>
          <a:p>
            <a:pPr algn="l" fontAlgn="base"/>
            <a:endParaRPr lang="en-GB" dirty="0"/>
          </a:p>
          <a:p>
            <a:pPr algn="l" fontAlgn="base"/>
            <a:r>
              <a:rPr lang="en-GB" dirty="0">
                <a:hlinkClick r:id="rId3"/>
              </a:rPr>
              <a:t>https://www.jet.co.je/employment/clients/training/</a:t>
            </a:r>
            <a:r>
              <a:rPr lang="en-GB" dirty="0"/>
              <a:t> </a:t>
            </a:r>
          </a:p>
        </p:txBody>
      </p:sp>
      <p:pic>
        <p:nvPicPr>
          <p:cNvPr id="4" name="Picture 3" descr="Logo, icon&#10;&#10;Description automatically generated">
            <a:extLst>
              <a:ext uri="{FF2B5EF4-FFF2-40B4-BE49-F238E27FC236}">
                <a16:creationId xmlns:a16="http://schemas.microsoft.com/office/drawing/2014/main" id="{4D92A562-28DF-41D5-A419-0F32C9A86445}"/>
              </a:ext>
            </a:extLst>
          </p:cNvPr>
          <p:cNvPicPr>
            <a:picLocks noChangeAspect="1"/>
          </p:cNvPicPr>
          <p:nvPr/>
        </p:nvPicPr>
        <p:blipFill>
          <a:blip r:embed="rId4"/>
          <a:stretch>
            <a:fillRect/>
          </a:stretch>
        </p:blipFill>
        <p:spPr>
          <a:xfrm>
            <a:off x="5560038" y="4752753"/>
            <a:ext cx="2208207" cy="1280760"/>
          </a:xfrm>
          <a:prstGeom prst="rect">
            <a:avLst/>
          </a:prstGeom>
        </p:spPr>
      </p:pic>
      <p:pic>
        <p:nvPicPr>
          <p:cNvPr id="11" name="Picture 10" descr="Text&#10;&#10;Description automatically generated">
            <a:extLst>
              <a:ext uri="{FF2B5EF4-FFF2-40B4-BE49-F238E27FC236}">
                <a16:creationId xmlns:a16="http://schemas.microsoft.com/office/drawing/2014/main" id="{A783D01E-9A82-41CF-955D-DB6E048A1E33}"/>
              </a:ext>
            </a:extLst>
          </p:cNvPr>
          <p:cNvPicPr>
            <a:picLocks noChangeAspect="1"/>
          </p:cNvPicPr>
          <p:nvPr/>
        </p:nvPicPr>
        <p:blipFill>
          <a:blip r:embed="rId5"/>
          <a:stretch>
            <a:fillRect/>
          </a:stretch>
        </p:blipFill>
        <p:spPr>
          <a:xfrm>
            <a:off x="3346622" y="5059868"/>
            <a:ext cx="2213416" cy="960539"/>
          </a:xfrm>
          <a:prstGeom prst="rect">
            <a:avLst/>
          </a:prstGeom>
        </p:spPr>
      </p:pic>
      <p:pic>
        <p:nvPicPr>
          <p:cNvPr id="15" name="Picture 14" descr="Icon&#10;&#10;Description automatically generated">
            <a:extLst>
              <a:ext uri="{FF2B5EF4-FFF2-40B4-BE49-F238E27FC236}">
                <a16:creationId xmlns:a16="http://schemas.microsoft.com/office/drawing/2014/main" id="{BE5126EF-E68F-4A2B-B831-AEE52C8357A1}"/>
              </a:ext>
            </a:extLst>
          </p:cNvPr>
          <p:cNvPicPr>
            <a:picLocks noChangeAspect="1"/>
          </p:cNvPicPr>
          <p:nvPr/>
        </p:nvPicPr>
        <p:blipFill>
          <a:blip r:embed="rId6"/>
          <a:stretch>
            <a:fillRect/>
          </a:stretch>
        </p:blipFill>
        <p:spPr>
          <a:xfrm>
            <a:off x="436812" y="5046763"/>
            <a:ext cx="2691797" cy="986750"/>
          </a:xfrm>
          <a:prstGeom prst="rect">
            <a:avLst/>
          </a:prstGeom>
        </p:spPr>
      </p:pic>
    </p:spTree>
    <p:extLst>
      <p:ext uri="{BB962C8B-B14F-4D97-AF65-F5344CB8AC3E}">
        <p14:creationId xmlns:p14="http://schemas.microsoft.com/office/powerpoint/2010/main" val="34686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EDF692-FA10-4D11-90C9-92C832A953B6}"/>
              </a:ext>
            </a:extLst>
          </p:cNvPr>
          <p:cNvSpPr>
            <a:spLocks noGrp="1"/>
          </p:cNvSpPr>
          <p:nvPr>
            <p:ph type="title"/>
          </p:nvPr>
        </p:nvSpPr>
        <p:spPr>
          <a:xfrm>
            <a:off x="578070" y="643467"/>
            <a:ext cx="4435364" cy="1674180"/>
          </a:xfrm>
        </p:spPr>
        <p:txBody>
          <a:bodyPr vert="horz" lIns="91440" tIns="45720" rIns="91440" bIns="45720" rtlCol="0" anchor="b">
            <a:noAutofit/>
          </a:bodyPr>
          <a:lstStyle/>
          <a:p>
            <a:r>
              <a:rPr lang="en-US" b="1" dirty="0">
                <a:solidFill>
                  <a:schemeClr val="tx1"/>
                </a:solidFill>
              </a:rPr>
              <a:t>Training &amp; Career Development</a:t>
            </a:r>
          </a:p>
        </p:txBody>
      </p:sp>
      <p:cxnSp>
        <p:nvCxnSpPr>
          <p:cNvPr id="24" name="Straight Connector 23">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766BF60-53F3-4DFF-A523-607017DDFB67}"/>
              </a:ext>
            </a:extLst>
          </p:cNvPr>
          <p:cNvSpPr txBox="1"/>
          <p:nvPr/>
        </p:nvSpPr>
        <p:spPr>
          <a:xfrm>
            <a:off x="578070" y="2639380"/>
            <a:ext cx="4645572" cy="3067734"/>
          </a:xfrm>
          <a:prstGeom prst="rect">
            <a:avLst/>
          </a:prstGeom>
        </p:spPr>
        <p:txBody>
          <a:bodyPr vert="horz" lIns="0" tIns="45720" rIns="0" bIns="45720" rtlCol="0">
            <a:noAutofit/>
          </a:bodyPr>
          <a:lstStyle/>
          <a:p>
            <a:pPr algn="just">
              <a:spcAft>
                <a:spcPts val="600"/>
              </a:spcAft>
              <a:buFont typeface="Calibri" panose="020F0502020204030204" pitchFamily="34" charset="0"/>
            </a:pPr>
            <a:r>
              <a:rPr lang="en-US" sz="1700" b="1" dirty="0"/>
              <a:t>Training:</a:t>
            </a:r>
          </a:p>
          <a:p>
            <a:pPr algn="just">
              <a:spcAft>
                <a:spcPts val="600"/>
              </a:spcAft>
              <a:buFont typeface="Calibri" panose="020F0502020204030204" pitchFamily="34" charset="0"/>
            </a:pPr>
            <a:r>
              <a:rPr lang="en-US" sz="1700" dirty="0"/>
              <a:t>We help identify and source training from external providers, such as Back to Work, ALX Training and Highlands College.</a:t>
            </a:r>
          </a:p>
          <a:p>
            <a:pPr algn="just">
              <a:spcAft>
                <a:spcPts val="600"/>
              </a:spcAft>
              <a:buFont typeface="Calibri" panose="020F0502020204030204" pitchFamily="34" charset="0"/>
            </a:pPr>
            <a:endParaRPr lang="en-US" sz="1700" dirty="0"/>
          </a:p>
          <a:p>
            <a:pPr algn="just">
              <a:spcAft>
                <a:spcPts val="600"/>
              </a:spcAft>
            </a:pPr>
            <a:r>
              <a:rPr lang="en-GB" sz="1700" b="1" dirty="0"/>
              <a:t>Career Development:</a:t>
            </a:r>
          </a:p>
          <a:p>
            <a:pPr algn="just">
              <a:spcAft>
                <a:spcPts val="600"/>
              </a:spcAft>
            </a:pPr>
            <a:r>
              <a:rPr lang="en-GB" sz="1700" dirty="0"/>
              <a:t>We can support a client to prepare for:</a:t>
            </a:r>
          </a:p>
          <a:p>
            <a:pPr marL="285750" indent="-285750" algn="just">
              <a:spcAft>
                <a:spcPts val="600"/>
              </a:spcAft>
              <a:buFont typeface="Arial" panose="020B0604020202020204" pitchFamily="34" charset="0"/>
              <a:buChar char="•"/>
            </a:pPr>
            <a:r>
              <a:rPr lang="en-GB" sz="1700" dirty="0"/>
              <a:t>Upcoming workplace reviews or appraisals</a:t>
            </a:r>
          </a:p>
          <a:p>
            <a:pPr marL="285750" indent="-285750" algn="just">
              <a:spcAft>
                <a:spcPts val="600"/>
              </a:spcAft>
              <a:buFont typeface="Arial" panose="020B0604020202020204" pitchFamily="34" charset="0"/>
              <a:buChar char="•"/>
            </a:pPr>
            <a:r>
              <a:rPr lang="en-GB" sz="1700" dirty="0"/>
              <a:t>Looking for a career change or enhancement</a:t>
            </a:r>
          </a:p>
          <a:p>
            <a:pPr marL="285750" indent="-285750" algn="just">
              <a:spcAft>
                <a:spcPts val="600"/>
              </a:spcAft>
              <a:buFont typeface="Arial" panose="020B0604020202020204" pitchFamily="34" charset="0"/>
              <a:buChar char="•"/>
            </a:pPr>
            <a:endParaRPr lang="en-GB" sz="1700" dirty="0"/>
          </a:p>
          <a:p>
            <a:pPr algn="just">
              <a:spcAft>
                <a:spcPts val="600"/>
              </a:spcAft>
            </a:pPr>
            <a:r>
              <a:rPr lang="en-GB" sz="2800" b="1" dirty="0">
                <a:hlinkClick r:id="rId3"/>
              </a:rPr>
              <a:t>www.jettraining.co.je</a:t>
            </a:r>
            <a:r>
              <a:rPr lang="en-GB" sz="2800" b="1" dirty="0"/>
              <a:t> </a:t>
            </a:r>
            <a:endParaRPr lang="en-US" sz="2800" b="1" dirty="0"/>
          </a:p>
        </p:txBody>
      </p:sp>
      <p:sp>
        <p:nvSpPr>
          <p:cNvPr id="26" name="Rectangle 25">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a:extLst>
              <a:ext uri="{FF2B5EF4-FFF2-40B4-BE49-F238E27FC236}">
                <a16:creationId xmlns:a16="http://schemas.microsoft.com/office/drawing/2014/main" id="{58614847-01D1-46ED-A447-CF3EC2E1F5E1}"/>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17</a:t>
            </a:fld>
            <a:endParaRPr lang="en-US"/>
          </a:p>
        </p:txBody>
      </p:sp>
      <p:pic>
        <p:nvPicPr>
          <p:cNvPr id="17" name="Picture 16">
            <a:extLst>
              <a:ext uri="{FF2B5EF4-FFF2-40B4-BE49-F238E27FC236}">
                <a16:creationId xmlns:a16="http://schemas.microsoft.com/office/drawing/2014/main" id="{B2CBC6CB-055A-4A75-8B33-3C5B7CB37589}"/>
              </a:ext>
            </a:extLst>
          </p:cNvPr>
          <p:cNvPicPr>
            <a:picLocks noChangeAspect="1"/>
          </p:cNvPicPr>
          <p:nvPr/>
        </p:nvPicPr>
        <p:blipFill>
          <a:blip r:embed="rId4"/>
          <a:stretch>
            <a:fillRect/>
          </a:stretch>
        </p:blipFill>
        <p:spPr>
          <a:xfrm>
            <a:off x="5797495" y="1480557"/>
            <a:ext cx="5976097" cy="3866380"/>
          </a:xfrm>
          <a:prstGeom prst="rect">
            <a:avLst/>
          </a:prstGeom>
        </p:spPr>
      </p:pic>
    </p:spTree>
    <p:extLst>
      <p:ext uri="{BB962C8B-B14F-4D97-AF65-F5344CB8AC3E}">
        <p14:creationId xmlns:p14="http://schemas.microsoft.com/office/powerpoint/2010/main" val="2597860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D835-849B-401B-9666-A502B2A4E02F}"/>
              </a:ext>
            </a:extLst>
          </p:cNvPr>
          <p:cNvSpPr>
            <a:spLocks noGrp="1"/>
          </p:cNvSpPr>
          <p:nvPr>
            <p:ph type="title"/>
          </p:nvPr>
        </p:nvSpPr>
        <p:spPr/>
        <p:txBody>
          <a:bodyPr/>
          <a:lstStyle/>
          <a:p>
            <a:r>
              <a:rPr lang="en-GB" dirty="0"/>
              <a:t>In-work Support </a:t>
            </a:r>
          </a:p>
        </p:txBody>
      </p:sp>
      <p:sp>
        <p:nvSpPr>
          <p:cNvPr id="7" name="Text Placeholder 6">
            <a:extLst>
              <a:ext uri="{FF2B5EF4-FFF2-40B4-BE49-F238E27FC236}">
                <a16:creationId xmlns:a16="http://schemas.microsoft.com/office/drawing/2014/main" id="{76ECE889-52D6-4F05-AC21-F81132F35593}"/>
              </a:ext>
            </a:extLst>
          </p:cNvPr>
          <p:cNvSpPr>
            <a:spLocks noGrp="1"/>
          </p:cNvSpPr>
          <p:nvPr>
            <p:ph type="body" sz="quarter" idx="17"/>
          </p:nvPr>
        </p:nvSpPr>
        <p:spPr/>
        <p:txBody>
          <a:bodyPr/>
          <a:lstStyle/>
          <a:p>
            <a:r>
              <a:rPr lang="en-GB" dirty="0"/>
              <a:t>Clients and employers</a:t>
            </a:r>
          </a:p>
        </p:txBody>
      </p:sp>
      <p:sp>
        <p:nvSpPr>
          <p:cNvPr id="9" name="Slide Number Placeholder 8">
            <a:extLst>
              <a:ext uri="{FF2B5EF4-FFF2-40B4-BE49-F238E27FC236}">
                <a16:creationId xmlns:a16="http://schemas.microsoft.com/office/drawing/2014/main" id="{03AF2EAB-375C-4707-AC96-3F30338814DF}"/>
              </a:ext>
            </a:extLst>
          </p:cNvPr>
          <p:cNvSpPr>
            <a:spLocks noGrp="1"/>
          </p:cNvSpPr>
          <p:nvPr>
            <p:ph type="sldNum" sz="quarter" idx="12"/>
          </p:nvPr>
        </p:nvSpPr>
        <p:spPr/>
        <p:txBody>
          <a:bodyPr/>
          <a:lstStyle/>
          <a:p>
            <a:fld id="{3A98EE3D-8CD1-4C3F-BD1C-C98C9596463C}" type="slidenum">
              <a:rPr lang="en-US" smtClean="0"/>
              <a:t>18</a:t>
            </a:fld>
            <a:endParaRPr lang="en-US" dirty="0"/>
          </a:p>
        </p:txBody>
      </p:sp>
      <p:sp>
        <p:nvSpPr>
          <p:cNvPr id="10" name="TextBox 9">
            <a:extLst>
              <a:ext uri="{FF2B5EF4-FFF2-40B4-BE49-F238E27FC236}">
                <a16:creationId xmlns:a16="http://schemas.microsoft.com/office/drawing/2014/main" id="{D01A672A-AA7E-4D5E-AABD-11995189307E}"/>
              </a:ext>
            </a:extLst>
          </p:cNvPr>
          <p:cNvSpPr txBox="1"/>
          <p:nvPr/>
        </p:nvSpPr>
        <p:spPr>
          <a:xfrm>
            <a:off x="428918" y="878434"/>
            <a:ext cx="6668192" cy="4524315"/>
          </a:xfrm>
          <a:prstGeom prst="rect">
            <a:avLst/>
          </a:prstGeom>
          <a:noFill/>
        </p:spPr>
        <p:txBody>
          <a:bodyPr wrap="square" rtlCol="0">
            <a:spAutoFit/>
          </a:bodyPr>
          <a:lstStyle/>
          <a:p>
            <a:endParaRPr lang="en-GB" dirty="0"/>
          </a:p>
          <a:p>
            <a:r>
              <a:rPr lang="en-GB" b="1" dirty="0"/>
              <a:t>What is in-work support?</a:t>
            </a:r>
          </a:p>
          <a:p>
            <a:endParaRPr lang="en-GB" dirty="0"/>
          </a:p>
          <a:p>
            <a:r>
              <a:rPr lang="en-GB" dirty="0"/>
              <a:t>We offer a bespoke, professional on-the-job support service to clients commencing work.</a:t>
            </a:r>
          </a:p>
          <a:p>
            <a:endParaRPr lang="en-GB" dirty="0"/>
          </a:p>
          <a:p>
            <a:r>
              <a:rPr lang="en-GB" dirty="0"/>
              <a:t>Agreed between all parties, we can assist clients with:</a:t>
            </a:r>
          </a:p>
          <a:p>
            <a:endParaRPr lang="en-GB" dirty="0"/>
          </a:p>
          <a:p>
            <a:pPr marL="285750" indent="-285750">
              <a:buFont typeface="Arial" panose="020B0604020202020204" pitchFamily="34" charset="0"/>
              <a:buChar char="•"/>
            </a:pPr>
            <a:r>
              <a:rPr lang="en-GB" dirty="0"/>
              <a:t>Support through induction</a:t>
            </a:r>
          </a:p>
          <a:p>
            <a:pPr marL="285750" indent="-285750">
              <a:buFont typeface="Arial" panose="020B0604020202020204" pitchFamily="34" charset="0"/>
              <a:buChar char="•"/>
            </a:pPr>
            <a:r>
              <a:rPr lang="en-GB" dirty="0"/>
              <a:t>Developing workplace skills </a:t>
            </a:r>
          </a:p>
          <a:p>
            <a:pPr marL="285750" indent="-285750">
              <a:buFont typeface="Arial" panose="020B0604020202020204" pitchFamily="34" charset="0"/>
              <a:buChar char="•"/>
            </a:pPr>
            <a:r>
              <a:rPr lang="en-GB" dirty="0"/>
              <a:t>Formal and informal catch-ups </a:t>
            </a:r>
          </a:p>
          <a:p>
            <a:pPr marL="285750" indent="-285750">
              <a:buFont typeface="Arial" panose="020B0604020202020204" pitchFamily="34" charset="0"/>
              <a:buChar char="•"/>
            </a:pPr>
            <a:r>
              <a:rPr lang="en-GB" dirty="0"/>
              <a:t>Support during review meetings</a:t>
            </a:r>
          </a:p>
          <a:p>
            <a:pPr marL="285750" indent="-285750">
              <a:buFont typeface="Arial" panose="020B0604020202020204" pitchFamily="34" charset="0"/>
              <a:buChar char="•"/>
            </a:pPr>
            <a:r>
              <a:rPr lang="en-GB" dirty="0"/>
              <a:t>An appraisal process</a:t>
            </a:r>
          </a:p>
          <a:p>
            <a:pPr marL="285750" indent="-285750">
              <a:buFont typeface="Arial" panose="020B0604020202020204" pitchFamily="34" charset="0"/>
              <a:buChar char="•"/>
            </a:pPr>
            <a:r>
              <a:rPr lang="en-GB" dirty="0"/>
              <a:t>Job retention</a:t>
            </a:r>
          </a:p>
          <a:p>
            <a:pPr marL="285750" indent="-285750">
              <a:buFont typeface="Arial" panose="020B0604020202020204" pitchFamily="34" charset="0"/>
              <a:buChar char="•"/>
            </a:pPr>
            <a:endParaRPr lang="en-GB" dirty="0"/>
          </a:p>
          <a:p>
            <a:r>
              <a:rPr lang="en-GB" dirty="0">
                <a:hlinkClick r:id="rId3"/>
              </a:rPr>
              <a:t>https://www.jet.co.je/employment/employers/in-work-support/</a:t>
            </a:r>
            <a:r>
              <a:rPr lang="en-GB" dirty="0"/>
              <a:t> </a:t>
            </a:r>
          </a:p>
        </p:txBody>
      </p:sp>
    </p:spTree>
    <p:extLst>
      <p:ext uri="{BB962C8B-B14F-4D97-AF65-F5344CB8AC3E}">
        <p14:creationId xmlns:p14="http://schemas.microsoft.com/office/powerpoint/2010/main" val="426704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7" name="Straight Connector 2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2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9" name="Rectangle 3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8EDF692-FA10-4D11-90C9-92C832A953B6}"/>
              </a:ext>
            </a:extLst>
          </p:cNvPr>
          <p:cNvSpPr>
            <a:spLocks noGrp="1"/>
          </p:cNvSpPr>
          <p:nvPr>
            <p:ph type="title"/>
          </p:nvPr>
        </p:nvSpPr>
        <p:spPr>
          <a:xfrm>
            <a:off x="492369" y="605896"/>
            <a:ext cx="3642309" cy="5646208"/>
          </a:xfrm>
        </p:spPr>
        <p:txBody>
          <a:bodyPr vert="horz" lIns="91440" tIns="45720" rIns="91440" bIns="45720" rtlCol="0" anchor="ctr">
            <a:normAutofit/>
          </a:bodyPr>
          <a:lstStyle/>
          <a:p>
            <a:r>
              <a:rPr lang="en-US" sz="4400" dirty="0">
                <a:solidFill>
                  <a:srgbClr val="FFFFFF"/>
                </a:solidFill>
              </a:rPr>
              <a:t>Job Retention and long-term support</a:t>
            </a:r>
          </a:p>
        </p:txBody>
      </p:sp>
      <p:sp>
        <p:nvSpPr>
          <p:cNvPr id="10" name="TextBox 9">
            <a:extLst>
              <a:ext uri="{FF2B5EF4-FFF2-40B4-BE49-F238E27FC236}">
                <a16:creationId xmlns:a16="http://schemas.microsoft.com/office/drawing/2014/main" id="{7FD5469F-0B8D-4F26-A7F2-FD26E221E7AF}"/>
              </a:ext>
            </a:extLst>
          </p:cNvPr>
          <p:cNvSpPr txBox="1"/>
          <p:nvPr/>
        </p:nvSpPr>
        <p:spPr>
          <a:xfrm>
            <a:off x="5231958" y="605896"/>
            <a:ext cx="5923721" cy="5646208"/>
          </a:xfrm>
          <a:prstGeom prst="rect">
            <a:avLst/>
          </a:prstGeom>
        </p:spPr>
        <p:txBody>
          <a:bodyPr vert="horz" lIns="0" tIns="45720" rIns="0" bIns="45720" rtlCol="0" anchor="ctr">
            <a:normAutofit lnSpcReduction="10000"/>
          </a:bodyPr>
          <a:lstStyle/>
          <a:p>
            <a:pPr>
              <a:lnSpc>
                <a:spcPct val="90000"/>
              </a:lnSpc>
              <a:spcAft>
                <a:spcPts val="600"/>
              </a:spcAft>
              <a:buFont typeface="Calibri" panose="020F0502020204030204" pitchFamily="34" charset="0"/>
            </a:pPr>
            <a:endParaRPr lang="en-US" sz="2000" dirty="0">
              <a:solidFill>
                <a:schemeClr val="tx1">
                  <a:lumMod val="75000"/>
                  <a:lumOff val="25000"/>
                </a:schemeClr>
              </a:solidFill>
            </a:endParaRPr>
          </a:p>
          <a:p>
            <a:pPr>
              <a:lnSpc>
                <a:spcPct val="90000"/>
              </a:lnSpc>
              <a:spcAft>
                <a:spcPts val="600"/>
              </a:spcAft>
              <a:buFont typeface="Calibri" panose="020F0502020204030204" pitchFamily="34" charset="0"/>
            </a:pPr>
            <a:r>
              <a:rPr lang="en-US" sz="2000" dirty="0">
                <a:solidFill>
                  <a:schemeClr val="tx1">
                    <a:lumMod val="75000"/>
                    <a:lumOff val="25000"/>
                  </a:schemeClr>
                </a:solidFill>
              </a:rPr>
              <a:t>JET can provide support to any person who is finding it difficult to maintain tasks within their current job role due to a new or existing medical or mental health condition, or disability. </a:t>
            </a:r>
          </a:p>
          <a:p>
            <a:pPr>
              <a:lnSpc>
                <a:spcPct val="90000"/>
              </a:lnSpc>
              <a:spcAft>
                <a:spcPts val="600"/>
              </a:spcAft>
              <a:buFont typeface="Calibri" panose="020F0502020204030204" pitchFamily="34" charset="0"/>
            </a:pPr>
            <a:endParaRPr lang="en-US" sz="2000" dirty="0">
              <a:solidFill>
                <a:schemeClr val="tx1">
                  <a:lumMod val="75000"/>
                  <a:lumOff val="25000"/>
                </a:schemeClr>
              </a:solidFill>
            </a:endParaRPr>
          </a:p>
          <a:p>
            <a:pPr>
              <a:lnSpc>
                <a:spcPct val="90000"/>
              </a:lnSpc>
              <a:spcAft>
                <a:spcPts val="600"/>
              </a:spcAft>
              <a:buFont typeface="Calibri" panose="020F0502020204030204" pitchFamily="34" charset="0"/>
            </a:pPr>
            <a:endParaRPr lang="en-US" sz="2000" dirty="0">
              <a:solidFill>
                <a:schemeClr val="tx1">
                  <a:lumMod val="75000"/>
                  <a:lumOff val="25000"/>
                </a:schemeClr>
              </a:solidFill>
            </a:endParaRPr>
          </a:p>
          <a:p>
            <a:pPr>
              <a:lnSpc>
                <a:spcPct val="90000"/>
              </a:lnSpc>
              <a:spcAft>
                <a:spcPts val="600"/>
              </a:spcAft>
              <a:buFont typeface="Calibri" panose="020F0502020204030204" pitchFamily="34" charset="0"/>
            </a:pPr>
            <a:r>
              <a:rPr lang="en-US" sz="2000" b="1" dirty="0">
                <a:solidFill>
                  <a:schemeClr val="tx1">
                    <a:lumMod val="75000"/>
                    <a:lumOff val="25000"/>
                  </a:schemeClr>
                </a:solidFill>
              </a:rPr>
              <a:t>Working with clients and employers, we can provide:</a:t>
            </a:r>
          </a:p>
          <a:p>
            <a:pPr fontAlgn="base">
              <a:lnSpc>
                <a:spcPct val="90000"/>
              </a:lnSpc>
              <a:spcAft>
                <a:spcPts val="600"/>
              </a:spcAft>
              <a:buFont typeface="Calibri" panose="020F0502020204030204" pitchFamily="34" charset="0"/>
              <a:buChar char="•"/>
            </a:pPr>
            <a:r>
              <a:rPr lang="en-US" sz="2000" dirty="0">
                <a:solidFill>
                  <a:schemeClr val="tx1">
                    <a:lumMod val="75000"/>
                    <a:lumOff val="25000"/>
                  </a:schemeClr>
                </a:solidFill>
              </a:rPr>
              <a:t> Advice on </a:t>
            </a:r>
            <a:r>
              <a:rPr lang="en-US" sz="2000" b="0" i="0" dirty="0">
                <a:solidFill>
                  <a:schemeClr val="tx1">
                    <a:lumMod val="75000"/>
                    <a:lumOff val="25000"/>
                  </a:schemeClr>
                </a:solidFill>
                <a:effectLst/>
              </a:rPr>
              <a:t>Occupational Health assessments</a:t>
            </a:r>
          </a:p>
          <a:p>
            <a:pPr fontAlgn="base">
              <a:lnSpc>
                <a:spcPct val="90000"/>
              </a:lnSpc>
              <a:spcAft>
                <a:spcPts val="600"/>
              </a:spcAft>
              <a:buFont typeface="Calibri" panose="020F0502020204030204" pitchFamily="34" charset="0"/>
              <a:buChar char="•"/>
            </a:pPr>
            <a:r>
              <a:rPr lang="en-US" sz="2000" b="0" i="0" dirty="0">
                <a:solidFill>
                  <a:schemeClr val="tx1">
                    <a:lumMod val="75000"/>
                    <a:lumOff val="25000"/>
                  </a:schemeClr>
                </a:solidFill>
                <a:effectLst/>
              </a:rPr>
              <a:t> Role and task assessment</a:t>
            </a:r>
          </a:p>
          <a:p>
            <a:pPr fontAlgn="base">
              <a:lnSpc>
                <a:spcPct val="90000"/>
              </a:lnSpc>
              <a:spcAft>
                <a:spcPts val="600"/>
              </a:spcAft>
              <a:buFont typeface="Calibri" panose="020F0502020204030204" pitchFamily="34" charset="0"/>
              <a:buChar char="•"/>
            </a:pPr>
            <a:r>
              <a:rPr lang="en-US" sz="2000" b="0" i="0" dirty="0">
                <a:solidFill>
                  <a:schemeClr val="tx1">
                    <a:lumMod val="75000"/>
                    <a:lumOff val="25000"/>
                  </a:schemeClr>
                </a:solidFill>
                <a:effectLst/>
              </a:rPr>
              <a:t> Exploring reasonable adjustments</a:t>
            </a:r>
          </a:p>
          <a:p>
            <a:pPr fontAlgn="base">
              <a:lnSpc>
                <a:spcPct val="90000"/>
              </a:lnSpc>
              <a:spcAft>
                <a:spcPts val="600"/>
              </a:spcAft>
              <a:buFont typeface="Calibri" panose="020F0502020204030204" pitchFamily="34" charset="0"/>
              <a:buChar char="•"/>
            </a:pPr>
            <a:r>
              <a:rPr lang="en-US" sz="2000" b="0" i="0" dirty="0">
                <a:solidFill>
                  <a:schemeClr val="tx1">
                    <a:lumMod val="75000"/>
                    <a:lumOff val="25000"/>
                  </a:schemeClr>
                </a:solidFill>
                <a:effectLst/>
              </a:rPr>
              <a:t> Assistance with Access to Work grant applications</a:t>
            </a:r>
          </a:p>
          <a:p>
            <a:pPr fontAlgn="base">
              <a:lnSpc>
                <a:spcPct val="90000"/>
              </a:lnSpc>
              <a:spcAft>
                <a:spcPts val="600"/>
              </a:spcAft>
              <a:buFont typeface="Calibri" panose="020F0502020204030204" pitchFamily="34" charset="0"/>
              <a:buChar char="•"/>
            </a:pPr>
            <a:r>
              <a:rPr lang="en-US" sz="2000" b="0" i="0" dirty="0">
                <a:solidFill>
                  <a:schemeClr val="tx1">
                    <a:lumMod val="75000"/>
                    <a:lumOff val="25000"/>
                  </a:schemeClr>
                </a:solidFill>
                <a:effectLst/>
              </a:rPr>
              <a:t> Facilitating employer/employee meetings</a:t>
            </a:r>
          </a:p>
          <a:p>
            <a:pPr fontAlgn="base">
              <a:lnSpc>
                <a:spcPct val="90000"/>
              </a:lnSpc>
              <a:spcAft>
                <a:spcPts val="600"/>
              </a:spcAft>
              <a:buFont typeface="Calibri" panose="020F0502020204030204" pitchFamily="34" charset="0"/>
              <a:buChar char="•"/>
            </a:pPr>
            <a:r>
              <a:rPr lang="en-US" sz="2000" b="0" i="0" dirty="0">
                <a:solidFill>
                  <a:schemeClr val="tx1">
                    <a:lumMod val="75000"/>
                    <a:lumOff val="25000"/>
                  </a:schemeClr>
                </a:solidFill>
                <a:effectLst/>
              </a:rPr>
              <a:t> Signposting to relevant advisory or support services</a:t>
            </a:r>
          </a:p>
          <a:p>
            <a:pPr>
              <a:lnSpc>
                <a:spcPct val="90000"/>
              </a:lnSpc>
              <a:spcAft>
                <a:spcPts val="600"/>
              </a:spcAft>
              <a:buFont typeface="Calibri" panose="020F0502020204030204" pitchFamily="34" charset="0"/>
            </a:pPr>
            <a:endParaRPr lang="en-US" sz="2000" dirty="0">
              <a:solidFill>
                <a:schemeClr val="tx1">
                  <a:lumMod val="75000"/>
                  <a:lumOff val="25000"/>
                </a:schemeClr>
              </a:solidFill>
            </a:endParaRPr>
          </a:p>
          <a:p>
            <a:pPr>
              <a:lnSpc>
                <a:spcPct val="90000"/>
              </a:lnSpc>
              <a:spcAft>
                <a:spcPts val="600"/>
              </a:spcAft>
              <a:buFont typeface="Calibri" panose="020F0502020204030204" pitchFamily="34" charset="0"/>
            </a:pPr>
            <a:r>
              <a:rPr lang="en-US" sz="2000" dirty="0">
                <a:solidFill>
                  <a:schemeClr val="tx1">
                    <a:lumMod val="75000"/>
                    <a:lumOff val="25000"/>
                  </a:schemeClr>
                </a:solidFill>
                <a:hlinkClick r:id="rId3"/>
              </a:rPr>
              <a:t>https://www.jet.co.je/employment/employers/job-retention/</a:t>
            </a:r>
            <a:r>
              <a:rPr lang="en-US" sz="2000" dirty="0">
                <a:solidFill>
                  <a:schemeClr val="tx1">
                    <a:lumMod val="75000"/>
                    <a:lumOff val="25000"/>
                  </a:schemeClr>
                </a:solidFill>
              </a:rPr>
              <a:t> </a:t>
            </a:r>
          </a:p>
          <a:p>
            <a:pPr>
              <a:lnSpc>
                <a:spcPct val="90000"/>
              </a:lnSpc>
              <a:spcAft>
                <a:spcPts val="600"/>
              </a:spcAft>
              <a:buFont typeface="Calibri" panose="020F0502020204030204" pitchFamily="34" charset="0"/>
            </a:pPr>
            <a:endParaRPr lang="en-US" sz="2000" dirty="0">
              <a:solidFill>
                <a:schemeClr val="tx1">
                  <a:lumMod val="75000"/>
                  <a:lumOff val="25000"/>
                </a:schemeClr>
              </a:solidFill>
            </a:endParaRPr>
          </a:p>
        </p:txBody>
      </p:sp>
      <p:sp>
        <p:nvSpPr>
          <p:cNvPr id="9" name="Slide Number Placeholder 8">
            <a:extLst>
              <a:ext uri="{FF2B5EF4-FFF2-40B4-BE49-F238E27FC236}">
                <a16:creationId xmlns:a16="http://schemas.microsoft.com/office/drawing/2014/main" id="{58614847-01D1-46ED-A447-CF3EC2E1F5E1}"/>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mtClean="0">
                <a:solidFill>
                  <a:schemeClr val="tx1">
                    <a:lumMod val="85000"/>
                    <a:lumOff val="15000"/>
                  </a:schemeClr>
                </a:solidFill>
              </a:rPr>
              <a:pPr>
                <a:spcAft>
                  <a:spcPts val="600"/>
                </a:spcAft>
              </a:pPr>
              <a:t>19</a:t>
            </a:fld>
            <a:endParaRPr lang="en-US">
              <a:solidFill>
                <a:schemeClr val="tx1">
                  <a:lumMod val="85000"/>
                  <a:lumOff val="15000"/>
                </a:schemeClr>
              </a:solidFill>
            </a:endParaRPr>
          </a:p>
        </p:txBody>
      </p:sp>
    </p:spTree>
    <p:extLst>
      <p:ext uri="{BB962C8B-B14F-4D97-AF65-F5344CB8AC3E}">
        <p14:creationId xmlns:p14="http://schemas.microsoft.com/office/powerpoint/2010/main" val="2054495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699D-9FC2-483D-9B52-64E766D1C93C}"/>
              </a:ext>
            </a:extLst>
          </p:cNvPr>
          <p:cNvSpPr>
            <a:spLocks noGrp="1"/>
          </p:cNvSpPr>
          <p:nvPr>
            <p:ph type="title"/>
          </p:nvPr>
        </p:nvSpPr>
        <p:spPr>
          <a:xfrm>
            <a:off x="8081400" y="1118014"/>
            <a:ext cx="3379080" cy="1450757"/>
          </a:xfrm>
        </p:spPr>
        <p:txBody>
          <a:bodyPr/>
          <a:lstStyle/>
          <a:p>
            <a:r>
              <a:rPr lang="en-US" dirty="0"/>
              <a:t>Agenda</a:t>
            </a:r>
          </a:p>
        </p:txBody>
      </p:sp>
      <p:pic>
        <p:nvPicPr>
          <p:cNvPr id="9" name="Picture Placeholder 8" descr="Handshake">
            <a:extLst>
              <a:ext uri="{FF2B5EF4-FFF2-40B4-BE49-F238E27FC236}">
                <a16:creationId xmlns:a16="http://schemas.microsoft.com/office/drawing/2014/main" id="{E1E7078F-FB9C-41E6-961A-AA789AD0D6F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2" b="2"/>
          <a:stretch/>
        </p:blipFill>
        <p:spPr>
          <a:xfrm>
            <a:off x="640080" y="640080"/>
            <a:ext cx="3273552" cy="2395728"/>
          </a:xfrm>
        </p:spPr>
      </p:pic>
      <p:pic>
        <p:nvPicPr>
          <p:cNvPr id="11" name="Picture Placeholder 10" descr="A close-up of a table &amp; chairs">
            <a:extLst>
              <a:ext uri="{FF2B5EF4-FFF2-40B4-BE49-F238E27FC236}">
                <a16:creationId xmlns:a16="http://schemas.microsoft.com/office/drawing/2014/main" id="{85CCA26B-B0A3-42E8-B737-81A01EB80949}"/>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t="2" b="2"/>
          <a:stretch/>
        </p:blipFill>
        <p:spPr>
          <a:xfrm>
            <a:off x="4251960" y="640080"/>
            <a:ext cx="3273552" cy="2395728"/>
          </a:xfrm>
        </p:spPr>
      </p:pic>
      <p:pic>
        <p:nvPicPr>
          <p:cNvPr id="13" name="Picture Placeholder 12" descr="People sitting at a table with their laptops">
            <a:extLst>
              <a:ext uri="{FF2B5EF4-FFF2-40B4-BE49-F238E27FC236}">
                <a16:creationId xmlns:a16="http://schemas.microsoft.com/office/drawing/2014/main" id="{F8945C07-4A93-4269-9888-725F3819E3EC}"/>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t="2" b="2"/>
          <a:stretch/>
        </p:blipFill>
        <p:spPr>
          <a:xfrm>
            <a:off x="640080" y="3364992"/>
            <a:ext cx="3273552" cy="2395728"/>
          </a:xfrm>
        </p:spPr>
      </p:pic>
      <p:pic>
        <p:nvPicPr>
          <p:cNvPr id="15" name="Picture Placeholder 14" descr="Close up desk, with glasses, a mug and laptop">
            <a:extLst>
              <a:ext uri="{FF2B5EF4-FFF2-40B4-BE49-F238E27FC236}">
                <a16:creationId xmlns:a16="http://schemas.microsoft.com/office/drawing/2014/main" id="{825DBACB-DCFD-479A-AD19-03C804BC179B}"/>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val="0"/>
              </a:ext>
            </a:extLst>
          </a:blip>
          <a:srcRect t="2" b="2"/>
          <a:stretch/>
        </p:blipFill>
        <p:spPr>
          <a:xfrm>
            <a:off x="4251960" y="3364992"/>
            <a:ext cx="3273552" cy="2395728"/>
          </a:xfrm>
        </p:spPr>
      </p:pic>
      <p:sp>
        <p:nvSpPr>
          <p:cNvPr id="3" name="Content Placeholder 2">
            <a:extLst>
              <a:ext uri="{FF2B5EF4-FFF2-40B4-BE49-F238E27FC236}">
                <a16:creationId xmlns:a16="http://schemas.microsoft.com/office/drawing/2014/main" id="{193CA132-7D5D-4211-B55D-004BEBAF221D}"/>
              </a:ext>
            </a:extLst>
          </p:cNvPr>
          <p:cNvSpPr>
            <a:spLocks noGrp="1"/>
          </p:cNvSpPr>
          <p:nvPr>
            <p:ph type="body" sz="quarter" idx="17"/>
          </p:nvPr>
        </p:nvSpPr>
        <p:spPr>
          <a:xfrm>
            <a:off x="8086408" y="2789067"/>
            <a:ext cx="3176587" cy="2706687"/>
          </a:xfrm>
        </p:spPr>
        <p:txBody>
          <a:bodyPr>
            <a:normAutofit/>
          </a:bodyPr>
          <a:lstStyle/>
          <a:p>
            <a:pPr marL="0" indent="0">
              <a:buNone/>
            </a:pPr>
            <a:r>
              <a:rPr lang="en-US" dirty="0"/>
              <a:t>Introduction </a:t>
            </a:r>
          </a:p>
          <a:p>
            <a:pPr marL="0" indent="0">
              <a:buNone/>
            </a:pPr>
            <a:r>
              <a:rPr lang="en-US" dirty="0"/>
              <a:t>Back to Work </a:t>
            </a:r>
          </a:p>
          <a:p>
            <a:pPr marL="0" indent="0">
              <a:buNone/>
            </a:pPr>
            <a:r>
              <a:rPr lang="en-US" dirty="0"/>
              <a:t>Jersey Employment Trust </a:t>
            </a:r>
          </a:p>
          <a:p>
            <a:pPr marL="0" indent="0">
              <a:buNone/>
            </a:pPr>
            <a:r>
              <a:rPr lang="en-US" dirty="0"/>
              <a:t>Q&amp;A</a:t>
            </a:r>
          </a:p>
          <a:p>
            <a:pPr marL="0" indent="0">
              <a:buNone/>
            </a:pPr>
            <a:r>
              <a:rPr lang="en-US" dirty="0"/>
              <a:t>Key takeaways  </a:t>
            </a:r>
          </a:p>
        </p:txBody>
      </p:sp>
      <p:sp>
        <p:nvSpPr>
          <p:cNvPr id="18" name="Slide Number Placeholder 17">
            <a:extLst>
              <a:ext uri="{FF2B5EF4-FFF2-40B4-BE49-F238E27FC236}">
                <a16:creationId xmlns:a16="http://schemas.microsoft.com/office/drawing/2014/main" id="{D2077A5E-18AF-4957-9966-6DBE3C4A5A49}"/>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pPr/>
              <a:t>2</a:t>
            </a:fld>
            <a:endParaRPr lang="en-US" dirty="0"/>
          </a:p>
        </p:txBody>
      </p:sp>
    </p:spTree>
    <p:extLst>
      <p:ext uri="{BB962C8B-B14F-4D97-AF65-F5344CB8AC3E}">
        <p14:creationId xmlns:p14="http://schemas.microsoft.com/office/powerpoint/2010/main" val="2233391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3B0C6D-95F0-484E-AD84-A10E3B88F86D}"/>
              </a:ext>
            </a:extLst>
          </p:cNvPr>
          <p:cNvSpPr>
            <a:spLocks noGrp="1"/>
          </p:cNvSpPr>
          <p:nvPr>
            <p:ph type="title"/>
          </p:nvPr>
        </p:nvSpPr>
        <p:spPr>
          <a:xfrm>
            <a:off x="643467" y="632582"/>
            <a:ext cx="5921921" cy="5126203"/>
          </a:xfrm>
        </p:spPr>
        <p:txBody>
          <a:bodyPr vert="horz" lIns="91440" tIns="45720" rIns="91440" bIns="45720" rtlCol="0" anchor="ctr">
            <a:normAutofit/>
          </a:bodyPr>
          <a:lstStyle/>
          <a:p>
            <a:pPr algn="r"/>
            <a:r>
              <a:rPr lang="en-US" sz="8800" b="1" dirty="0">
                <a:solidFill>
                  <a:schemeClr val="tx1">
                    <a:lumMod val="75000"/>
                    <a:lumOff val="25000"/>
                  </a:schemeClr>
                </a:solidFill>
              </a:rPr>
              <a:t>14-21 Service</a:t>
            </a:r>
          </a:p>
        </p:txBody>
      </p:sp>
      <p:cxnSp>
        <p:nvCxnSpPr>
          <p:cNvPr id="21" name="Straight Connector 2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50021" y="1595483"/>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C38C2C0-897D-4576-8596-33FB73161026}"/>
              </a:ext>
            </a:extLst>
          </p:cNvPr>
          <p:cNvSpPr txBox="1"/>
          <p:nvPr/>
        </p:nvSpPr>
        <p:spPr>
          <a:xfrm>
            <a:off x="7534654" y="621697"/>
            <a:ext cx="3621025" cy="5147973"/>
          </a:xfrm>
          <a:prstGeom prst="rect">
            <a:avLst/>
          </a:prstGeom>
        </p:spPr>
        <p:txBody>
          <a:bodyPr vert="horz" lIns="0" tIns="45720" rIns="0" bIns="45720" rtlCol="0" anchor="ctr">
            <a:normAutofit/>
          </a:bodyPr>
          <a:lstStyle/>
          <a:p>
            <a:pPr>
              <a:spcAft>
                <a:spcPts val="600"/>
              </a:spcAft>
              <a:buFont typeface="Calibri" panose="020F0502020204030204" pitchFamily="34" charset="0"/>
            </a:pPr>
            <a:r>
              <a:rPr lang="en-US" dirty="0">
                <a:solidFill>
                  <a:schemeClr val="tx1">
                    <a:lumMod val="75000"/>
                    <a:lumOff val="25000"/>
                  </a:schemeClr>
                </a:solidFill>
              </a:rPr>
              <a:t>We have a 14-21 service providing opportunities for our young adults.</a:t>
            </a:r>
          </a:p>
          <a:p>
            <a:pPr>
              <a:spcAft>
                <a:spcPts val="600"/>
              </a:spcAft>
              <a:buFont typeface="Calibri" panose="020F0502020204030204" pitchFamily="34" charset="0"/>
            </a:pPr>
            <a:endParaRPr lang="en-US" dirty="0">
              <a:solidFill>
                <a:schemeClr val="tx1">
                  <a:lumMod val="75000"/>
                  <a:lumOff val="25000"/>
                </a:schemeClr>
              </a:solidFill>
            </a:endParaRPr>
          </a:p>
          <a:p>
            <a:pPr>
              <a:spcAft>
                <a:spcPts val="600"/>
              </a:spcAft>
              <a:buFont typeface="Calibri" panose="020F0502020204030204" pitchFamily="34" charset="0"/>
            </a:pPr>
            <a:r>
              <a:rPr lang="en-US" dirty="0">
                <a:solidFill>
                  <a:schemeClr val="tx1">
                    <a:lumMod val="75000"/>
                    <a:lumOff val="25000"/>
                  </a:schemeClr>
                </a:solidFill>
              </a:rPr>
              <a:t>The aim of this service is to build relationships with students who might benefit from having employment support in the future. </a:t>
            </a:r>
          </a:p>
          <a:p>
            <a:pPr>
              <a:spcAft>
                <a:spcPts val="600"/>
              </a:spcAft>
              <a:buFont typeface="Calibri" panose="020F0502020204030204" pitchFamily="34" charset="0"/>
            </a:pPr>
            <a:endParaRPr lang="en-US" dirty="0">
              <a:solidFill>
                <a:schemeClr val="tx1">
                  <a:lumMod val="75000"/>
                  <a:lumOff val="25000"/>
                </a:schemeClr>
              </a:solidFill>
            </a:endParaRPr>
          </a:p>
          <a:p>
            <a:pPr>
              <a:spcAft>
                <a:spcPts val="600"/>
              </a:spcAft>
              <a:buFont typeface="Calibri" panose="020F0502020204030204" pitchFamily="34" charset="0"/>
            </a:pPr>
            <a:r>
              <a:rPr lang="en-US" dirty="0">
                <a:solidFill>
                  <a:schemeClr val="tx1">
                    <a:lumMod val="75000"/>
                    <a:lumOff val="25000"/>
                  </a:schemeClr>
                </a:solidFill>
                <a:hlinkClick r:id="rId2"/>
              </a:rPr>
              <a:t>https://www.jet.co.je/employment/clients/14-21s/</a:t>
            </a:r>
            <a:r>
              <a:rPr lang="en-US" dirty="0">
                <a:solidFill>
                  <a:schemeClr val="tx1">
                    <a:lumMod val="75000"/>
                    <a:lumOff val="25000"/>
                  </a:schemeClr>
                </a:solidFill>
              </a:rPr>
              <a:t> </a:t>
            </a:r>
          </a:p>
        </p:txBody>
      </p:sp>
      <p:sp>
        <p:nvSpPr>
          <p:cNvPr id="23" name="Rectangle 22">
            <a:extLst>
              <a:ext uri="{FF2B5EF4-FFF2-40B4-BE49-F238E27FC236}">
                <a16:creationId xmlns:a16="http://schemas.microsoft.com/office/drawing/2014/main" id="{01E907E6-DC1F-49A9-A946-CEB2CB330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a:extLst>
              <a:ext uri="{FF2B5EF4-FFF2-40B4-BE49-F238E27FC236}">
                <a16:creationId xmlns:a16="http://schemas.microsoft.com/office/drawing/2014/main" id="{A9880F58-D8EB-4C99-875E-B1BEAF72939D}"/>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20</a:t>
            </a:fld>
            <a:endParaRPr lang="en-US"/>
          </a:p>
        </p:txBody>
      </p:sp>
      <p:pic>
        <p:nvPicPr>
          <p:cNvPr id="4" name="Picture 3" descr="A picture containing clipart&#10;&#10;Description automatically generated">
            <a:extLst>
              <a:ext uri="{FF2B5EF4-FFF2-40B4-BE49-F238E27FC236}">
                <a16:creationId xmlns:a16="http://schemas.microsoft.com/office/drawing/2014/main" id="{58CE3B6B-03DD-452D-BE4C-8D784FE0648E}"/>
              </a:ext>
            </a:extLst>
          </p:cNvPr>
          <p:cNvPicPr>
            <a:picLocks noChangeAspect="1"/>
          </p:cNvPicPr>
          <p:nvPr/>
        </p:nvPicPr>
        <p:blipFill>
          <a:blip r:embed="rId3"/>
          <a:stretch>
            <a:fillRect/>
          </a:stretch>
        </p:blipFill>
        <p:spPr>
          <a:xfrm>
            <a:off x="638654" y="1840230"/>
            <a:ext cx="2106754" cy="3084248"/>
          </a:xfrm>
          <a:prstGeom prst="rect">
            <a:avLst/>
          </a:prstGeom>
        </p:spPr>
      </p:pic>
    </p:spTree>
    <p:extLst>
      <p:ext uri="{BB962C8B-B14F-4D97-AF65-F5344CB8AC3E}">
        <p14:creationId xmlns:p14="http://schemas.microsoft.com/office/powerpoint/2010/main" val="418571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13ED4-808B-4E0A-B078-78D6456F6712}"/>
              </a:ext>
            </a:extLst>
          </p:cNvPr>
          <p:cNvSpPr>
            <a:spLocks noGrp="1"/>
          </p:cNvSpPr>
          <p:nvPr>
            <p:ph type="title"/>
          </p:nvPr>
        </p:nvSpPr>
        <p:spPr/>
        <p:txBody>
          <a:bodyPr/>
          <a:lstStyle/>
          <a:p>
            <a:r>
              <a:rPr lang="en-GB" dirty="0"/>
              <a:t>Takeaway</a:t>
            </a:r>
          </a:p>
        </p:txBody>
      </p:sp>
      <p:sp>
        <p:nvSpPr>
          <p:cNvPr id="7" name="Text Placeholder 6">
            <a:extLst>
              <a:ext uri="{FF2B5EF4-FFF2-40B4-BE49-F238E27FC236}">
                <a16:creationId xmlns:a16="http://schemas.microsoft.com/office/drawing/2014/main" id="{FBE0B6DD-631F-4CF5-9582-E0946CAA3167}"/>
              </a:ext>
            </a:extLst>
          </p:cNvPr>
          <p:cNvSpPr>
            <a:spLocks noGrp="1"/>
          </p:cNvSpPr>
          <p:nvPr>
            <p:ph type="body" sz="quarter" idx="17"/>
          </p:nvPr>
        </p:nvSpPr>
        <p:spPr/>
        <p:txBody>
          <a:bodyPr/>
          <a:lstStyle/>
          <a:p>
            <a:r>
              <a:rPr lang="en-GB" dirty="0"/>
              <a:t>What can you offer as an organisation?</a:t>
            </a:r>
          </a:p>
        </p:txBody>
      </p:sp>
      <p:sp>
        <p:nvSpPr>
          <p:cNvPr id="9" name="Slide Number Placeholder 8">
            <a:extLst>
              <a:ext uri="{FF2B5EF4-FFF2-40B4-BE49-F238E27FC236}">
                <a16:creationId xmlns:a16="http://schemas.microsoft.com/office/drawing/2014/main" id="{50471E5D-1FE2-4395-A75C-13D837A801E7}"/>
              </a:ext>
            </a:extLst>
          </p:cNvPr>
          <p:cNvSpPr>
            <a:spLocks noGrp="1"/>
          </p:cNvSpPr>
          <p:nvPr>
            <p:ph type="sldNum" sz="quarter" idx="12"/>
          </p:nvPr>
        </p:nvSpPr>
        <p:spPr/>
        <p:txBody>
          <a:bodyPr/>
          <a:lstStyle/>
          <a:p>
            <a:fld id="{3A98EE3D-8CD1-4C3F-BD1C-C98C9596463C}" type="slidenum">
              <a:rPr lang="en-US" smtClean="0"/>
              <a:t>21</a:t>
            </a:fld>
            <a:endParaRPr lang="en-US" dirty="0"/>
          </a:p>
        </p:txBody>
      </p:sp>
      <p:pic>
        <p:nvPicPr>
          <p:cNvPr id="4" name="Picture 3" descr="A picture containing text, handcart&#10;&#10;Description automatically generated">
            <a:extLst>
              <a:ext uri="{FF2B5EF4-FFF2-40B4-BE49-F238E27FC236}">
                <a16:creationId xmlns:a16="http://schemas.microsoft.com/office/drawing/2014/main" id="{6CB17075-480D-41C3-9100-7F48C0444F4C}"/>
              </a:ext>
            </a:extLst>
          </p:cNvPr>
          <p:cNvPicPr>
            <a:picLocks noChangeAspect="1"/>
          </p:cNvPicPr>
          <p:nvPr/>
        </p:nvPicPr>
        <p:blipFill>
          <a:blip r:embed="rId3"/>
          <a:stretch>
            <a:fillRect/>
          </a:stretch>
        </p:blipFill>
        <p:spPr>
          <a:xfrm>
            <a:off x="1504371" y="2004996"/>
            <a:ext cx="5439693" cy="2848007"/>
          </a:xfrm>
          <a:prstGeom prst="rect">
            <a:avLst/>
          </a:prstGeom>
        </p:spPr>
      </p:pic>
    </p:spTree>
    <p:extLst>
      <p:ext uri="{BB962C8B-B14F-4D97-AF65-F5344CB8AC3E}">
        <p14:creationId xmlns:p14="http://schemas.microsoft.com/office/powerpoint/2010/main" val="2087146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4E42C-2B5D-4037-AD45-0C89E167EDE7}"/>
              </a:ext>
            </a:extLst>
          </p:cNvPr>
          <p:cNvSpPr>
            <a:spLocks noGrp="1"/>
          </p:cNvSpPr>
          <p:nvPr>
            <p:ph type="title"/>
          </p:nvPr>
        </p:nvSpPr>
        <p:spPr>
          <a:xfrm>
            <a:off x="633999" y="4550230"/>
            <a:ext cx="10909073" cy="957902"/>
          </a:xfrm>
        </p:spPr>
        <p:txBody>
          <a:bodyPr vert="horz" lIns="91440" tIns="45720" rIns="91440" bIns="45720" rtlCol="0" anchor="b">
            <a:normAutofit/>
          </a:bodyPr>
          <a:lstStyle/>
          <a:p>
            <a:r>
              <a:rPr lang="en-US" sz="6000">
                <a:solidFill>
                  <a:schemeClr val="tx1">
                    <a:lumMod val="85000"/>
                    <a:lumOff val="15000"/>
                  </a:schemeClr>
                </a:solidFill>
              </a:rPr>
              <a:t>Questions? </a:t>
            </a:r>
          </a:p>
        </p:txBody>
      </p:sp>
      <p:pic>
        <p:nvPicPr>
          <p:cNvPr id="9" name="Picture Placeholder 8" descr="People with their hands up at an auction ">
            <a:extLst>
              <a:ext uri="{FF2B5EF4-FFF2-40B4-BE49-F238E27FC236}">
                <a16:creationId xmlns:a16="http://schemas.microsoft.com/office/drawing/2014/main" id="{E4B7E298-8B82-4BBC-BD7F-FB0F1F96499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34701" r="2" b="12706"/>
          <a:stretch/>
        </p:blipFill>
        <p:spPr>
          <a:xfrm>
            <a:off x="-1" y="-2"/>
            <a:ext cx="6050281" cy="4242816"/>
          </a:xfrm>
          <a:prstGeom prst="rect">
            <a:avLst/>
          </a:prstGeom>
        </p:spPr>
      </p:pic>
      <p:pic>
        <p:nvPicPr>
          <p:cNvPr id="7" name="Picture Placeholder 6" descr="Close up desk, with glasses, a mug and laptop">
            <a:extLst>
              <a:ext uri="{FF2B5EF4-FFF2-40B4-BE49-F238E27FC236}">
                <a16:creationId xmlns:a16="http://schemas.microsoft.com/office/drawing/2014/main" id="{4A562C5C-7EE0-4E93-9789-1E61C53669B3}"/>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t="23628" r="2" b="23604"/>
          <a:stretch/>
        </p:blipFill>
        <p:spPr>
          <a:xfrm>
            <a:off x="6141720" y="2"/>
            <a:ext cx="6050279" cy="4242815"/>
          </a:xfrm>
          <a:prstGeom prst="rect">
            <a:avLst/>
          </a:prstGeom>
        </p:spPr>
      </p:pic>
      <p:cxnSp>
        <p:nvCxnSpPr>
          <p:cNvPr id="23" name="Straight Connector 22">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lide Number Placeholder 11">
            <a:extLst>
              <a:ext uri="{FF2B5EF4-FFF2-40B4-BE49-F238E27FC236}">
                <a16:creationId xmlns:a16="http://schemas.microsoft.com/office/drawing/2014/main" id="{2CFFA23B-C98F-4AB6-831E-B3945469F306}"/>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22</a:t>
            </a:fld>
            <a:endParaRPr lang="en-US"/>
          </a:p>
        </p:txBody>
      </p:sp>
    </p:spTree>
    <p:extLst>
      <p:ext uri="{BB962C8B-B14F-4D97-AF65-F5344CB8AC3E}">
        <p14:creationId xmlns:p14="http://schemas.microsoft.com/office/powerpoint/2010/main" val="121199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8C2A-D6A8-4036-9B23-884C344822B0}"/>
              </a:ext>
            </a:extLst>
          </p:cNvPr>
          <p:cNvSpPr>
            <a:spLocks noGrp="1"/>
          </p:cNvSpPr>
          <p:nvPr>
            <p:ph type="title"/>
          </p:nvPr>
        </p:nvSpPr>
        <p:spPr>
          <a:xfrm>
            <a:off x="7859485" y="634946"/>
            <a:ext cx="3690257" cy="1450757"/>
          </a:xfrm>
        </p:spPr>
        <p:txBody>
          <a:bodyPr/>
          <a:lstStyle/>
          <a:p>
            <a:r>
              <a:rPr lang="en-US" b="1" dirty="0"/>
              <a:t>Thank you</a:t>
            </a:r>
          </a:p>
        </p:txBody>
      </p:sp>
      <p:pic>
        <p:nvPicPr>
          <p:cNvPr id="6" name="Picture Placeholder 5" descr="People in the background shaking hands">
            <a:extLst>
              <a:ext uri="{FF2B5EF4-FFF2-40B4-BE49-F238E27FC236}">
                <a16:creationId xmlns:a16="http://schemas.microsoft.com/office/drawing/2014/main" id="{7152A34F-5793-48E6-BC6E-4B7215AA9A1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4" r="4"/>
          <a:stretch/>
        </p:blipFill>
        <p:spPr>
          <a:xfrm>
            <a:off x="630936" y="640080"/>
            <a:ext cx="6912864" cy="5312664"/>
          </a:xfrm>
        </p:spPr>
      </p:pic>
      <p:sp>
        <p:nvSpPr>
          <p:cNvPr id="3" name="Content Placeholder 2">
            <a:extLst>
              <a:ext uri="{FF2B5EF4-FFF2-40B4-BE49-F238E27FC236}">
                <a16:creationId xmlns:a16="http://schemas.microsoft.com/office/drawing/2014/main" id="{6E155294-59B0-43EB-94D1-0BF9E1754452}"/>
              </a:ext>
            </a:extLst>
          </p:cNvPr>
          <p:cNvSpPr>
            <a:spLocks noGrp="1"/>
          </p:cNvSpPr>
          <p:nvPr>
            <p:ph idx="1"/>
          </p:nvPr>
        </p:nvSpPr>
        <p:spPr>
          <a:xfrm>
            <a:off x="7859485" y="2407436"/>
            <a:ext cx="3690257" cy="3461658"/>
          </a:xfrm>
        </p:spPr>
        <p:txBody>
          <a:bodyPr/>
          <a:lstStyle/>
          <a:p>
            <a:r>
              <a:rPr lang="en-US" b="1" dirty="0"/>
              <a:t>Back to Work</a:t>
            </a:r>
          </a:p>
          <a:p>
            <a:r>
              <a:rPr lang="en-US" b="1" dirty="0">
                <a:hlinkClick r:id="rId4"/>
              </a:rPr>
              <a:t>www.gov.je</a:t>
            </a:r>
            <a:endParaRPr lang="en-US" b="1" dirty="0"/>
          </a:p>
          <a:p>
            <a:r>
              <a:rPr lang="en-US" b="1" dirty="0">
                <a:hlinkClick r:id="rId5"/>
              </a:rPr>
              <a:t>backtowork@gov.je</a:t>
            </a:r>
            <a:r>
              <a:rPr lang="en-US" b="1" dirty="0"/>
              <a:t> </a:t>
            </a:r>
          </a:p>
          <a:p>
            <a:endParaRPr lang="en-US" b="1" dirty="0"/>
          </a:p>
          <a:p>
            <a:r>
              <a:rPr lang="en-US" b="1" dirty="0"/>
              <a:t>Jersey Employment Trust</a:t>
            </a:r>
          </a:p>
          <a:p>
            <a:r>
              <a:rPr lang="en-US" b="1" dirty="0">
                <a:hlinkClick r:id="rId6"/>
              </a:rPr>
              <a:t>www.jet.co.je</a:t>
            </a:r>
            <a:r>
              <a:rPr lang="en-US" b="1" dirty="0"/>
              <a:t> </a:t>
            </a:r>
          </a:p>
          <a:p>
            <a:r>
              <a:rPr lang="en-US" b="1" dirty="0">
                <a:solidFill>
                  <a:schemeClr val="tx1"/>
                </a:solidFill>
                <a:hlinkClick r:id="rId7"/>
              </a:rPr>
              <a:t>dean.lowe@jet.co.je</a:t>
            </a:r>
            <a:r>
              <a:rPr lang="en-US" b="1" dirty="0">
                <a:solidFill>
                  <a:schemeClr val="tx1"/>
                </a:solidFill>
              </a:rPr>
              <a:t> </a:t>
            </a:r>
          </a:p>
        </p:txBody>
      </p:sp>
      <p:sp>
        <p:nvSpPr>
          <p:cNvPr id="9" name="Slide Number Placeholder 8">
            <a:extLst>
              <a:ext uri="{FF2B5EF4-FFF2-40B4-BE49-F238E27FC236}">
                <a16:creationId xmlns:a16="http://schemas.microsoft.com/office/drawing/2014/main" id="{F962DDF6-E1BF-42A8-8AE8-2E826C47DE9E}"/>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pPr/>
              <a:t>23</a:t>
            </a:fld>
            <a:endParaRPr lang="en-US" dirty="0"/>
          </a:p>
        </p:txBody>
      </p:sp>
    </p:spTree>
    <p:extLst>
      <p:ext uri="{BB962C8B-B14F-4D97-AF65-F5344CB8AC3E}">
        <p14:creationId xmlns:p14="http://schemas.microsoft.com/office/powerpoint/2010/main" val="850743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BF798-8948-401D-89CE-1ED6136ED254}"/>
              </a:ext>
            </a:extLst>
          </p:cNvPr>
          <p:cNvSpPr>
            <a:spLocks noGrp="1"/>
          </p:cNvSpPr>
          <p:nvPr>
            <p:ph type="title"/>
          </p:nvPr>
        </p:nvSpPr>
        <p:spPr>
          <a:xfrm>
            <a:off x="1157288" y="585789"/>
            <a:ext cx="9629775" cy="814386"/>
          </a:xfrm>
        </p:spPr>
        <p:txBody>
          <a:bodyPr/>
          <a:lstStyle/>
          <a:p>
            <a:r>
              <a:rPr lang="en-US" dirty="0">
                <a:solidFill>
                  <a:schemeClr val="tx1"/>
                </a:solidFill>
              </a:rPr>
              <a:t>Introduction</a:t>
            </a:r>
          </a:p>
        </p:txBody>
      </p:sp>
      <p:sp>
        <p:nvSpPr>
          <p:cNvPr id="3" name="Content Placeholder 2">
            <a:extLst>
              <a:ext uri="{FF2B5EF4-FFF2-40B4-BE49-F238E27FC236}">
                <a16:creationId xmlns:a16="http://schemas.microsoft.com/office/drawing/2014/main" id="{F9529D8B-2C12-43D2-BC28-8FA4895C977A}"/>
              </a:ext>
            </a:extLst>
          </p:cNvPr>
          <p:cNvSpPr>
            <a:spLocks noGrp="1"/>
          </p:cNvSpPr>
          <p:nvPr>
            <p:ph idx="1"/>
          </p:nvPr>
        </p:nvSpPr>
        <p:spPr>
          <a:xfrm>
            <a:off x="1045464" y="2249214"/>
            <a:ext cx="3828287" cy="3951560"/>
          </a:xfrm>
        </p:spPr>
        <p:txBody>
          <a:bodyPr>
            <a:noAutofit/>
          </a:bodyPr>
          <a:lstStyle/>
          <a:p>
            <a:r>
              <a:rPr lang="en-GB" sz="1600" b="1" dirty="0">
                <a:solidFill>
                  <a:schemeClr val="tx1"/>
                </a:solidFill>
              </a:rPr>
              <a:t>Back To Work:</a:t>
            </a:r>
          </a:p>
          <a:p>
            <a:pPr>
              <a:buFont typeface="Arial" panose="020B0604020202020204" pitchFamily="34" charset="0"/>
              <a:buChar char="•"/>
            </a:pPr>
            <a:r>
              <a:rPr lang="en-GB" sz="1600" dirty="0">
                <a:solidFill>
                  <a:schemeClr val="tx1"/>
                </a:solidFill>
              </a:rPr>
              <a:t> Financial incentives for employers</a:t>
            </a:r>
          </a:p>
          <a:p>
            <a:pPr>
              <a:buFont typeface="Arial" panose="020B0604020202020204" pitchFamily="34" charset="0"/>
              <a:buChar char="•"/>
            </a:pPr>
            <a:r>
              <a:rPr lang="en-GB" sz="1600" dirty="0">
                <a:solidFill>
                  <a:schemeClr val="tx1"/>
                </a:solidFill>
              </a:rPr>
              <a:t> The Foundations Program</a:t>
            </a:r>
          </a:p>
          <a:p>
            <a:pPr>
              <a:buFont typeface="Arial" panose="020B0604020202020204" pitchFamily="34" charset="0"/>
              <a:buChar char="•"/>
            </a:pPr>
            <a:r>
              <a:rPr lang="en-GB" sz="1600" dirty="0">
                <a:solidFill>
                  <a:schemeClr val="tx1"/>
                </a:solidFill>
              </a:rPr>
              <a:t> Training and development schemes</a:t>
            </a:r>
          </a:p>
          <a:p>
            <a:r>
              <a:rPr lang="en-GB" sz="1600" b="1" dirty="0">
                <a:solidFill>
                  <a:schemeClr val="tx1"/>
                </a:solidFill>
              </a:rPr>
              <a:t>Jersey Employment Trust: </a:t>
            </a:r>
          </a:p>
          <a:p>
            <a:pPr>
              <a:buFont typeface="Arial" panose="020B0604020202020204" pitchFamily="34" charset="0"/>
              <a:buChar char="•"/>
            </a:pPr>
            <a:r>
              <a:rPr lang="en-GB" sz="1600" dirty="0">
                <a:solidFill>
                  <a:schemeClr val="tx1"/>
                </a:solidFill>
              </a:rPr>
              <a:t> Our service</a:t>
            </a:r>
          </a:p>
          <a:p>
            <a:pPr>
              <a:buFont typeface="Arial" panose="020B0604020202020204" pitchFamily="34" charset="0"/>
              <a:buChar char="•"/>
            </a:pPr>
            <a:r>
              <a:rPr lang="en-GB" sz="1600" dirty="0">
                <a:solidFill>
                  <a:schemeClr val="tx1"/>
                </a:solidFill>
              </a:rPr>
              <a:t> Training, work experience and internships</a:t>
            </a:r>
          </a:p>
          <a:p>
            <a:pPr>
              <a:buFont typeface="Arial" panose="020B0604020202020204" pitchFamily="34" charset="0"/>
              <a:buChar char="•"/>
            </a:pPr>
            <a:r>
              <a:rPr lang="en-GB" sz="1600" dirty="0">
                <a:solidFill>
                  <a:schemeClr val="tx1"/>
                </a:solidFill>
              </a:rPr>
              <a:t> In-work support/job retention</a:t>
            </a:r>
          </a:p>
          <a:p>
            <a:endParaRPr lang="en-GB" sz="1200" dirty="0">
              <a:solidFill>
                <a:schemeClr val="tx1"/>
              </a:solidFill>
            </a:endParaRPr>
          </a:p>
        </p:txBody>
      </p:sp>
      <p:pic>
        <p:nvPicPr>
          <p:cNvPr id="8" name="Picture Placeholder 7" descr="Lady smiling in front of her computer">
            <a:extLst>
              <a:ext uri="{FF2B5EF4-FFF2-40B4-BE49-F238E27FC236}">
                <a16:creationId xmlns:a16="http://schemas.microsoft.com/office/drawing/2014/main" id="{F9CB6B5C-CC4C-49BD-96A3-CBE188D3D1D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133" b="133"/>
          <a:stretch/>
        </p:blipFill>
        <p:spPr>
          <a:xfrm>
            <a:off x="4974336" y="2112264"/>
            <a:ext cx="3035808" cy="1837944"/>
          </a:xfrm>
        </p:spPr>
      </p:pic>
      <p:pic>
        <p:nvPicPr>
          <p:cNvPr id="12" name="Picture Placeholder 11" descr="Business men sitting at a table">
            <a:extLst>
              <a:ext uri="{FF2B5EF4-FFF2-40B4-BE49-F238E27FC236}">
                <a16:creationId xmlns:a16="http://schemas.microsoft.com/office/drawing/2014/main" id="{B466B10D-3068-493B-874B-7199B529DF76}"/>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t="90" b="90"/>
          <a:stretch/>
        </p:blipFill>
        <p:spPr>
          <a:xfrm>
            <a:off x="4974336" y="4032504"/>
            <a:ext cx="3035808" cy="1837944"/>
          </a:xfrm>
        </p:spPr>
      </p:pic>
      <p:pic>
        <p:nvPicPr>
          <p:cNvPr id="10" name="Picture Placeholder 9" descr="A group of people sitting at a table">
            <a:extLst>
              <a:ext uri="{FF2B5EF4-FFF2-40B4-BE49-F238E27FC236}">
                <a16:creationId xmlns:a16="http://schemas.microsoft.com/office/drawing/2014/main" id="{517F2C9B-7C2D-45DA-928A-D0AC3E7694F6}"/>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l="60" r="60"/>
          <a:stretch/>
        </p:blipFill>
        <p:spPr>
          <a:xfrm>
            <a:off x="8110728" y="2112264"/>
            <a:ext cx="3035808" cy="3758184"/>
          </a:xfrm>
        </p:spPr>
      </p:pic>
      <p:sp>
        <p:nvSpPr>
          <p:cNvPr id="15" name="Slide Number Placeholder 14">
            <a:extLst>
              <a:ext uri="{FF2B5EF4-FFF2-40B4-BE49-F238E27FC236}">
                <a16:creationId xmlns:a16="http://schemas.microsoft.com/office/drawing/2014/main" id="{FAC43D02-FCA1-4880-8376-FFDCFB5A520F}"/>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pPr/>
              <a:t>3</a:t>
            </a:fld>
            <a:endParaRPr lang="en-US" dirty="0"/>
          </a:p>
        </p:txBody>
      </p:sp>
    </p:spTree>
    <p:extLst>
      <p:ext uri="{BB962C8B-B14F-4D97-AF65-F5344CB8AC3E}">
        <p14:creationId xmlns:p14="http://schemas.microsoft.com/office/powerpoint/2010/main" val="4250089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122A-795E-4E91-8829-A4FC066F2CE7}"/>
              </a:ext>
            </a:extLst>
          </p:cNvPr>
          <p:cNvSpPr>
            <a:spLocks noGrp="1"/>
          </p:cNvSpPr>
          <p:nvPr>
            <p:ph type="ctrTitle"/>
          </p:nvPr>
        </p:nvSpPr>
        <p:spPr>
          <a:xfrm>
            <a:off x="1065197" y="5120640"/>
            <a:ext cx="10058400" cy="822960"/>
          </a:xfrm>
        </p:spPr>
        <p:txBody>
          <a:bodyPr/>
          <a:lstStyle/>
          <a:p>
            <a:r>
              <a:rPr lang="en-US" dirty="0"/>
              <a:t>Back to Work 	</a:t>
            </a:r>
          </a:p>
        </p:txBody>
      </p:sp>
      <p:sp>
        <p:nvSpPr>
          <p:cNvPr id="3" name="Subtitle 2">
            <a:extLst>
              <a:ext uri="{FF2B5EF4-FFF2-40B4-BE49-F238E27FC236}">
                <a16:creationId xmlns:a16="http://schemas.microsoft.com/office/drawing/2014/main" id="{CC640DA6-8ED2-417B-AF45-F0A81358F118}"/>
              </a:ext>
            </a:extLst>
          </p:cNvPr>
          <p:cNvSpPr>
            <a:spLocks noGrp="1"/>
          </p:cNvSpPr>
          <p:nvPr>
            <p:ph type="subTitle" idx="1"/>
          </p:nvPr>
        </p:nvSpPr>
        <p:spPr>
          <a:xfrm>
            <a:off x="1065212" y="5943600"/>
            <a:ext cx="10058400" cy="543513"/>
          </a:xfrm>
        </p:spPr>
        <p:txBody>
          <a:bodyPr/>
          <a:lstStyle/>
          <a:p>
            <a:r>
              <a:rPr lang="en-US" dirty="0"/>
              <a:t>Approach and offerings </a:t>
            </a:r>
          </a:p>
        </p:txBody>
      </p:sp>
      <p:pic>
        <p:nvPicPr>
          <p:cNvPr id="8" name="Picture Placeholder 7" descr="Business man sitting at a desk">
            <a:extLst>
              <a:ext uri="{FF2B5EF4-FFF2-40B4-BE49-F238E27FC236}">
                <a16:creationId xmlns:a16="http://schemas.microsoft.com/office/drawing/2014/main" id="{30A69154-5AEF-482B-8078-1C838D84E57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38" r="38"/>
          <a:stretch/>
        </p:blipFill>
        <p:spPr>
          <a:xfrm>
            <a:off x="635000" y="640080"/>
            <a:ext cx="3544888" cy="3931920"/>
          </a:xfrm>
        </p:spPr>
      </p:pic>
      <p:pic>
        <p:nvPicPr>
          <p:cNvPr id="10" name="Picture Placeholder 9" descr="Handshake">
            <a:extLst>
              <a:ext uri="{FF2B5EF4-FFF2-40B4-BE49-F238E27FC236}">
                <a16:creationId xmlns:a16="http://schemas.microsoft.com/office/drawing/2014/main" id="{0488325E-7ADF-4704-A2E1-56E5FE6A07BA}"/>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l="38" r="38"/>
          <a:stretch/>
        </p:blipFill>
        <p:spPr>
          <a:xfrm>
            <a:off x="4343400" y="640080"/>
            <a:ext cx="3544888" cy="3931920"/>
          </a:xfrm>
        </p:spPr>
      </p:pic>
      <p:pic>
        <p:nvPicPr>
          <p:cNvPr id="12" name="Picture Placeholder 11" descr="A group of people in a room, meeting writing">
            <a:extLst>
              <a:ext uri="{FF2B5EF4-FFF2-40B4-BE49-F238E27FC236}">
                <a16:creationId xmlns:a16="http://schemas.microsoft.com/office/drawing/2014/main" id="{A50BFFD1-BE57-4E02-8975-9A1D64059350}"/>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t="40" b="40"/>
          <a:stretch/>
        </p:blipFill>
        <p:spPr>
          <a:xfrm>
            <a:off x="8028432" y="640080"/>
            <a:ext cx="3544888" cy="3931920"/>
          </a:xfrm>
        </p:spPr>
      </p:pic>
      <p:pic>
        <p:nvPicPr>
          <p:cNvPr id="4" name="Picture 3">
            <a:extLst>
              <a:ext uri="{FF2B5EF4-FFF2-40B4-BE49-F238E27FC236}">
                <a16:creationId xmlns:a16="http://schemas.microsoft.com/office/drawing/2014/main" id="{3D7E8B17-9AF1-4974-AEA8-622270DE4764}"/>
              </a:ext>
            </a:extLst>
          </p:cNvPr>
          <p:cNvPicPr>
            <a:picLocks noChangeAspect="1"/>
          </p:cNvPicPr>
          <p:nvPr/>
        </p:nvPicPr>
        <p:blipFill>
          <a:blip r:embed="rId6"/>
          <a:stretch>
            <a:fillRect/>
          </a:stretch>
        </p:blipFill>
        <p:spPr>
          <a:xfrm>
            <a:off x="8832915" y="5338436"/>
            <a:ext cx="2941571" cy="1072808"/>
          </a:xfrm>
          <a:prstGeom prst="rect">
            <a:avLst/>
          </a:prstGeom>
          <a:solidFill>
            <a:schemeClr val="bg1"/>
          </a:solidFill>
        </p:spPr>
      </p:pic>
    </p:spTree>
    <p:extLst>
      <p:ext uri="{BB962C8B-B14F-4D97-AF65-F5344CB8AC3E}">
        <p14:creationId xmlns:p14="http://schemas.microsoft.com/office/powerpoint/2010/main" val="1806520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13ED4-808B-4E0A-B078-78D6456F6712}"/>
              </a:ext>
            </a:extLst>
          </p:cNvPr>
          <p:cNvSpPr>
            <a:spLocks noGrp="1"/>
          </p:cNvSpPr>
          <p:nvPr>
            <p:ph type="title"/>
          </p:nvPr>
        </p:nvSpPr>
        <p:spPr/>
        <p:txBody>
          <a:bodyPr/>
          <a:lstStyle/>
          <a:p>
            <a:r>
              <a:rPr lang="en-GB" dirty="0"/>
              <a:t>Career Ladder</a:t>
            </a:r>
          </a:p>
        </p:txBody>
      </p:sp>
      <p:sp>
        <p:nvSpPr>
          <p:cNvPr id="7" name="Text Placeholder 6">
            <a:extLst>
              <a:ext uri="{FF2B5EF4-FFF2-40B4-BE49-F238E27FC236}">
                <a16:creationId xmlns:a16="http://schemas.microsoft.com/office/drawing/2014/main" id="{FBE0B6DD-631F-4CF5-9582-E0946CAA3167}"/>
              </a:ext>
            </a:extLst>
          </p:cNvPr>
          <p:cNvSpPr>
            <a:spLocks noGrp="1"/>
          </p:cNvSpPr>
          <p:nvPr>
            <p:ph type="body" sz="quarter" idx="17"/>
          </p:nvPr>
        </p:nvSpPr>
        <p:spPr/>
        <p:txBody>
          <a:bodyPr/>
          <a:lstStyle/>
          <a:p>
            <a:r>
              <a:rPr lang="en-GB" dirty="0"/>
              <a:t>Discuss your own career journey</a:t>
            </a:r>
          </a:p>
        </p:txBody>
      </p:sp>
      <p:sp>
        <p:nvSpPr>
          <p:cNvPr id="9" name="Slide Number Placeholder 8">
            <a:extLst>
              <a:ext uri="{FF2B5EF4-FFF2-40B4-BE49-F238E27FC236}">
                <a16:creationId xmlns:a16="http://schemas.microsoft.com/office/drawing/2014/main" id="{50471E5D-1FE2-4395-A75C-13D837A801E7}"/>
              </a:ext>
            </a:extLst>
          </p:cNvPr>
          <p:cNvSpPr>
            <a:spLocks noGrp="1"/>
          </p:cNvSpPr>
          <p:nvPr>
            <p:ph type="sldNum" sz="quarter" idx="12"/>
          </p:nvPr>
        </p:nvSpPr>
        <p:spPr/>
        <p:txBody>
          <a:bodyPr/>
          <a:lstStyle/>
          <a:p>
            <a:fld id="{3A98EE3D-8CD1-4C3F-BD1C-C98C9596463C}" type="slidenum">
              <a:rPr lang="en-US" smtClean="0"/>
              <a:t>5</a:t>
            </a:fld>
            <a:endParaRPr lang="en-US" dirty="0"/>
          </a:p>
        </p:txBody>
      </p:sp>
      <p:pic>
        <p:nvPicPr>
          <p:cNvPr id="4" name="Picture 3" descr="A picture containing text, handcart&#10;&#10;Description automatically generated">
            <a:extLst>
              <a:ext uri="{FF2B5EF4-FFF2-40B4-BE49-F238E27FC236}">
                <a16:creationId xmlns:a16="http://schemas.microsoft.com/office/drawing/2014/main" id="{6CB17075-480D-41C3-9100-7F48C0444F4C}"/>
              </a:ext>
            </a:extLst>
          </p:cNvPr>
          <p:cNvPicPr>
            <a:picLocks noChangeAspect="1"/>
          </p:cNvPicPr>
          <p:nvPr/>
        </p:nvPicPr>
        <p:blipFill>
          <a:blip r:embed="rId3"/>
          <a:stretch>
            <a:fillRect/>
          </a:stretch>
        </p:blipFill>
        <p:spPr>
          <a:xfrm>
            <a:off x="1504371" y="2004996"/>
            <a:ext cx="5439693" cy="2848007"/>
          </a:xfrm>
          <a:prstGeom prst="rect">
            <a:avLst/>
          </a:prstGeom>
        </p:spPr>
      </p:pic>
    </p:spTree>
    <p:extLst>
      <p:ext uri="{BB962C8B-B14F-4D97-AF65-F5344CB8AC3E}">
        <p14:creationId xmlns:p14="http://schemas.microsoft.com/office/powerpoint/2010/main" val="884838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7099F46-1A16-463A-B0B3-0C0E7387513B}"/>
              </a:ext>
            </a:extLst>
          </p:cNvPr>
          <p:cNvSpPr>
            <a:spLocks noGrp="1"/>
          </p:cNvSpPr>
          <p:nvPr>
            <p:ph type="sldNum" sz="quarter" idx="12"/>
          </p:nvPr>
        </p:nvSpPr>
        <p:spPr/>
        <p:txBody>
          <a:bodyPr/>
          <a:lstStyle/>
          <a:p>
            <a:fld id="{3A98EE3D-8CD1-4C3F-BD1C-C98C9596463C}" type="slidenum">
              <a:rPr lang="en-US" smtClean="0"/>
              <a:t>6</a:t>
            </a:fld>
            <a:endParaRPr lang="en-US" dirty="0"/>
          </a:p>
        </p:txBody>
      </p:sp>
      <p:grpSp>
        <p:nvGrpSpPr>
          <p:cNvPr id="11" name="Group 10">
            <a:extLst>
              <a:ext uri="{FF2B5EF4-FFF2-40B4-BE49-F238E27FC236}">
                <a16:creationId xmlns:a16="http://schemas.microsoft.com/office/drawing/2014/main" id="{4BB157A2-1FF6-4131-A7F8-8F578847A549}"/>
              </a:ext>
            </a:extLst>
          </p:cNvPr>
          <p:cNvGrpSpPr/>
          <p:nvPr/>
        </p:nvGrpSpPr>
        <p:grpSpPr>
          <a:xfrm>
            <a:off x="2143523" y="506241"/>
            <a:ext cx="6666833" cy="834228"/>
            <a:chOff x="0" y="0"/>
            <a:chExt cx="6666833" cy="834228"/>
          </a:xfrm>
        </p:grpSpPr>
        <p:sp>
          <p:nvSpPr>
            <p:cNvPr id="27" name="Rectangle: Rounded Corners 26">
              <a:extLst>
                <a:ext uri="{FF2B5EF4-FFF2-40B4-BE49-F238E27FC236}">
                  <a16:creationId xmlns:a16="http://schemas.microsoft.com/office/drawing/2014/main" id="{80583FAB-7DE1-42D4-A93B-63331E7C105A}"/>
                </a:ext>
              </a:extLst>
            </p:cNvPr>
            <p:cNvSpPr/>
            <p:nvPr/>
          </p:nvSpPr>
          <p:spPr>
            <a:xfrm>
              <a:off x="0" y="0"/>
              <a:ext cx="6666833" cy="834228"/>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AC3D68DB-93D9-4169-8DE8-E76A43A8F4A0}"/>
                </a:ext>
              </a:extLst>
            </p:cNvPr>
            <p:cNvSpPr txBox="1"/>
            <p:nvPr/>
          </p:nvSpPr>
          <p:spPr>
            <a:xfrm>
              <a:off x="40724" y="40724"/>
              <a:ext cx="6585385" cy="752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Within the Goals program we discuss the Career Ladder</a:t>
              </a:r>
              <a:endParaRPr lang="en-US" sz="2100" kern="1200" dirty="0"/>
            </a:p>
          </p:txBody>
        </p:sp>
      </p:grpSp>
      <p:grpSp>
        <p:nvGrpSpPr>
          <p:cNvPr id="12" name="Group 11">
            <a:extLst>
              <a:ext uri="{FF2B5EF4-FFF2-40B4-BE49-F238E27FC236}">
                <a16:creationId xmlns:a16="http://schemas.microsoft.com/office/drawing/2014/main" id="{F00465B0-DAC6-4F6C-A84E-5F991F882A96}"/>
              </a:ext>
            </a:extLst>
          </p:cNvPr>
          <p:cNvGrpSpPr/>
          <p:nvPr/>
        </p:nvGrpSpPr>
        <p:grpSpPr>
          <a:xfrm>
            <a:off x="2143522" y="1414341"/>
            <a:ext cx="6666833" cy="834228"/>
            <a:chOff x="0" y="924988"/>
            <a:chExt cx="6666833" cy="834228"/>
          </a:xfrm>
        </p:grpSpPr>
        <p:sp>
          <p:nvSpPr>
            <p:cNvPr id="25" name="Rectangle: Rounded Corners 24">
              <a:extLst>
                <a:ext uri="{FF2B5EF4-FFF2-40B4-BE49-F238E27FC236}">
                  <a16:creationId xmlns:a16="http://schemas.microsoft.com/office/drawing/2014/main" id="{CBDDBFAE-D934-4DDD-B77D-127EF79F4A35}"/>
                </a:ext>
              </a:extLst>
            </p:cNvPr>
            <p:cNvSpPr/>
            <p:nvPr/>
          </p:nvSpPr>
          <p:spPr>
            <a:xfrm>
              <a:off x="0" y="924988"/>
              <a:ext cx="6666833" cy="834228"/>
            </a:xfrm>
            <a:prstGeom prst="roundRect">
              <a:avLst/>
            </a:prstGeom>
          </p:spPr>
          <p:style>
            <a:lnRef idx="0">
              <a:schemeClr val="lt1">
                <a:hueOff val="0"/>
                <a:satOff val="0"/>
                <a:lumOff val="0"/>
                <a:alphaOff val="0"/>
              </a:schemeClr>
            </a:lnRef>
            <a:fillRef idx="3">
              <a:schemeClr val="accent5">
                <a:hueOff val="471357"/>
                <a:satOff val="-2254"/>
                <a:lumOff val="2471"/>
                <a:alphaOff val="0"/>
              </a:schemeClr>
            </a:fillRef>
            <a:effectRef idx="2">
              <a:schemeClr val="accent5">
                <a:hueOff val="471357"/>
                <a:satOff val="-2254"/>
                <a:lumOff val="2471"/>
                <a:alphaOff val="0"/>
              </a:schemeClr>
            </a:effectRef>
            <a:fontRef idx="minor">
              <a:schemeClr val="lt1"/>
            </a:fontRef>
          </p:style>
        </p:sp>
        <p:sp>
          <p:nvSpPr>
            <p:cNvPr id="26" name="Rectangle: Rounded Corners 6">
              <a:extLst>
                <a:ext uri="{FF2B5EF4-FFF2-40B4-BE49-F238E27FC236}">
                  <a16:creationId xmlns:a16="http://schemas.microsoft.com/office/drawing/2014/main" id="{1C544128-2A11-469E-9D68-FBEFB8077FDB}"/>
                </a:ext>
              </a:extLst>
            </p:cNvPr>
            <p:cNvSpPr txBox="1"/>
            <p:nvPr/>
          </p:nvSpPr>
          <p:spPr>
            <a:xfrm>
              <a:off x="40724" y="965712"/>
              <a:ext cx="6585385" cy="752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Where did you start your first job? Discuss in groups</a:t>
              </a:r>
              <a:endParaRPr lang="en-US" sz="2100" kern="1200" dirty="0"/>
            </a:p>
          </p:txBody>
        </p:sp>
      </p:grpSp>
      <p:grpSp>
        <p:nvGrpSpPr>
          <p:cNvPr id="13" name="Group 12">
            <a:extLst>
              <a:ext uri="{FF2B5EF4-FFF2-40B4-BE49-F238E27FC236}">
                <a16:creationId xmlns:a16="http://schemas.microsoft.com/office/drawing/2014/main" id="{E1115F67-34D5-4641-B93D-C520846C4247}"/>
              </a:ext>
            </a:extLst>
          </p:cNvPr>
          <p:cNvGrpSpPr/>
          <p:nvPr/>
        </p:nvGrpSpPr>
        <p:grpSpPr>
          <a:xfrm>
            <a:off x="2143522" y="2369641"/>
            <a:ext cx="6666833" cy="834228"/>
            <a:chOff x="0" y="1803376"/>
            <a:chExt cx="6666833" cy="834228"/>
          </a:xfrm>
        </p:grpSpPr>
        <p:sp>
          <p:nvSpPr>
            <p:cNvPr id="23" name="Rectangle: Rounded Corners 22">
              <a:extLst>
                <a:ext uri="{FF2B5EF4-FFF2-40B4-BE49-F238E27FC236}">
                  <a16:creationId xmlns:a16="http://schemas.microsoft.com/office/drawing/2014/main" id="{BE1877C9-A7F7-4A4C-A6C3-7337BFEE0968}"/>
                </a:ext>
              </a:extLst>
            </p:cNvPr>
            <p:cNvSpPr/>
            <p:nvPr/>
          </p:nvSpPr>
          <p:spPr>
            <a:xfrm>
              <a:off x="0" y="1803376"/>
              <a:ext cx="6666833" cy="834228"/>
            </a:xfrm>
            <a:prstGeom prst="roundRect">
              <a:avLst/>
            </a:prstGeom>
          </p:spPr>
          <p:style>
            <a:lnRef idx="0">
              <a:schemeClr val="lt1">
                <a:hueOff val="0"/>
                <a:satOff val="0"/>
                <a:lumOff val="0"/>
                <a:alphaOff val="0"/>
              </a:schemeClr>
            </a:lnRef>
            <a:fillRef idx="3">
              <a:schemeClr val="accent5">
                <a:hueOff val="942713"/>
                <a:satOff val="-4508"/>
                <a:lumOff val="4941"/>
                <a:alphaOff val="0"/>
              </a:schemeClr>
            </a:fillRef>
            <a:effectRef idx="2">
              <a:schemeClr val="accent5">
                <a:hueOff val="942713"/>
                <a:satOff val="-4508"/>
                <a:lumOff val="4941"/>
                <a:alphaOff val="0"/>
              </a:schemeClr>
            </a:effectRef>
            <a:fontRef idx="minor">
              <a:schemeClr val="lt1"/>
            </a:fontRef>
          </p:style>
        </p:sp>
        <p:sp>
          <p:nvSpPr>
            <p:cNvPr id="24" name="Rectangle: Rounded Corners 8">
              <a:extLst>
                <a:ext uri="{FF2B5EF4-FFF2-40B4-BE49-F238E27FC236}">
                  <a16:creationId xmlns:a16="http://schemas.microsoft.com/office/drawing/2014/main" id="{DDAE0819-AA9F-4230-BACE-F1E1B0B83B9C}"/>
                </a:ext>
              </a:extLst>
            </p:cNvPr>
            <p:cNvSpPr txBox="1"/>
            <p:nvPr/>
          </p:nvSpPr>
          <p:spPr>
            <a:xfrm>
              <a:off x="81448" y="1897355"/>
              <a:ext cx="6585385" cy="696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What led to your better job? Discuss in groups what led to your better job </a:t>
              </a:r>
              <a:endParaRPr lang="en-US" sz="2100" kern="1200" dirty="0"/>
            </a:p>
          </p:txBody>
        </p:sp>
      </p:grpSp>
      <p:grpSp>
        <p:nvGrpSpPr>
          <p:cNvPr id="14" name="Group 13">
            <a:extLst>
              <a:ext uri="{FF2B5EF4-FFF2-40B4-BE49-F238E27FC236}">
                <a16:creationId xmlns:a16="http://schemas.microsoft.com/office/drawing/2014/main" id="{9CB5F99D-FB51-4F0E-8187-199EF9E2CFE9}"/>
              </a:ext>
            </a:extLst>
          </p:cNvPr>
          <p:cNvGrpSpPr/>
          <p:nvPr/>
        </p:nvGrpSpPr>
        <p:grpSpPr>
          <a:xfrm>
            <a:off x="2143521" y="3291133"/>
            <a:ext cx="6666833" cy="834228"/>
            <a:chOff x="0" y="2698085"/>
            <a:chExt cx="6666833" cy="834228"/>
          </a:xfrm>
        </p:grpSpPr>
        <p:sp>
          <p:nvSpPr>
            <p:cNvPr id="21" name="Rectangle: Rounded Corners 20">
              <a:extLst>
                <a:ext uri="{FF2B5EF4-FFF2-40B4-BE49-F238E27FC236}">
                  <a16:creationId xmlns:a16="http://schemas.microsoft.com/office/drawing/2014/main" id="{FD9FBC04-4D59-4B2B-B7F5-59C98931DBB7}"/>
                </a:ext>
              </a:extLst>
            </p:cNvPr>
            <p:cNvSpPr/>
            <p:nvPr/>
          </p:nvSpPr>
          <p:spPr>
            <a:xfrm>
              <a:off x="0" y="2698085"/>
              <a:ext cx="6666833" cy="834228"/>
            </a:xfrm>
            <a:prstGeom prst="roundRect">
              <a:avLst/>
            </a:prstGeom>
          </p:spPr>
          <p:style>
            <a:lnRef idx="0">
              <a:schemeClr val="lt1">
                <a:hueOff val="0"/>
                <a:satOff val="0"/>
                <a:lumOff val="0"/>
                <a:alphaOff val="0"/>
              </a:schemeClr>
            </a:lnRef>
            <a:fillRef idx="3">
              <a:schemeClr val="accent5">
                <a:hueOff val="1414070"/>
                <a:satOff val="-6762"/>
                <a:lumOff val="7412"/>
                <a:alphaOff val="0"/>
              </a:schemeClr>
            </a:fillRef>
            <a:effectRef idx="2">
              <a:schemeClr val="accent5">
                <a:hueOff val="1414070"/>
                <a:satOff val="-6762"/>
                <a:lumOff val="7412"/>
                <a:alphaOff val="0"/>
              </a:schemeClr>
            </a:effectRef>
            <a:fontRef idx="minor">
              <a:schemeClr val="lt1"/>
            </a:fontRef>
          </p:style>
        </p:sp>
        <p:sp>
          <p:nvSpPr>
            <p:cNvPr id="22" name="Rectangle: Rounded Corners 10">
              <a:extLst>
                <a:ext uri="{FF2B5EF4-FFF2-40B4-BE49-F238E27FC236}">
                  <a16:creationId xmlns:a16="http://schemas.microsoft.com/office/drawing/2014/main" id="{68779EDA-2E1A-40C2-A1EA-CC834894B80A}"/>
                </a:ext>
              </a:extLst>
            </p:cNvPr>
            <p:cNvSpPr txBox="1"/>
            <p:nvPr/>
          </p:nvSpPr>
          <p:spPr>
            <a:xfrm>
              <a:off x="40724" y="2738809"/>
              <a:ext cx="6585385" cy="752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What would your ideal job look like? Share in groups</a:t>
              </a:r>
              <a:endParaRPr lang="en-US" sz="2100" kern="1200" dirty="0"/>
            </a:p>
          </p:txBody>
        </p:sp>
      </p:grpSp>
      <p:grpSp>
        <p:nvGrpSpPr>
          <p:cNvPr id="15" name="Group 14">
            <a:extLst>
              <a:ext uri="{FF2B5EF4-FFF2-40B4-BE49-F238E27FC236}">
                <a16:creationId xmlns:a16="http://schemas.microsoft.com/office/drawing/2014/main" id="{12AE0F6A-C83C-44A7-8AFD-CDE4ADA738DB}"/>
              </a:ext>
            </a:extLst>
          </p:cNvPr>
          <p:cNvGrpSpPr/>
          <p:nvPr/>
        </p:nvGrpSpPr>
        <p:grpSpPr>
          <a:xfrm>
            <a:off x="2143521" y="4260783"/>
            <a:ext cx="6666833" cy="834228"/>
            <a:chOff x="0" y="3592793"/>
            <a:chExt cx="6666833" cy="834228"/>
          </a:xfrm>
        </p:grpSpPr>
        <p:sp>
          <p:nvSpPr>
            <p:cNvPr id="19" name="Rectangle: Rounded Corners 18">
              <a:extLst>
                <a:ext uri="{FF2B5EF4-FFF2-40B4-BE49-F238E27FC236}">
                  <a16:creationId xmlns:a16="http://schemas.microsoft.com/office/drawing/2014/main" id="{3B995BBD-5088-407C-8E77-8B1819FB1B28}"/>
                </a:ext>
              </a:extLst>
            </p:cNvPr>
            <p:cNvSpPr/>
            <p:nvPr/>
          </p:nvSpPr>
          <p:spPr>
            <a:xfrm>
              <a:off x="0" y="3592793"/>
              <a:ext cx="6666833" cy="834228"/>
            </a:xfrm>
            <a:prstGeom prst="roundRect">
              <a:avLst/>
            </a:prstGeom>
          </p:spPr>
          <p:style>
            <a:lnRef idx="0">
              <a:schemeClr val="lt1">
                <a:hueOff val="0"/>
                <a:satOff val="0"/>
                <a:lumOff val="0"/>
                <a:alphaOff val="0"/>
              </a:schemeClr>
            </a:lnRef>
            <a:fillRef idx="3">
              <a:schemeClr val="accent5">
                <a:hueOff val="1885427"/>
                <a:satOff val="-9016"/>
                <a:lumOff val="9882"/>
                <a:alphaOff val="0"/>
              </a:schemeClr>
            </a:fillRef>
            <a:effectRef idx="2">
              <a:schemeClr val="accent5">
                <a:hueOff val="1885427"/>
                <a:satOff val="-9016"/>
                <a:lumOff val="9882"/>
                <a:alphaOff val="0"/>
              </a:schemeClr>
            </a:effectRef>
            <a:fontRef idx="minor">
              <a:schemeClr val="lt1"/>
            </a:fontRef>
          </p:style>
        </p:sp>
        <p:sp>
          <p:nvSpPr>
            <p:cNvPr id="20" name="Rectangle: Rounded Corners 12">
              <a:extLst>
                <a:ext uri="{FF2B5EF4-FFF2-40B4-BE49-F238E27FC236}">
                  <a16:creationId xmlns:a16="http://schemas.microsoft.com/office/drawing/2014/main" id="{2D45D0BE-A0B2-42FB-839F-1B414D491B6A}"/>
                </a:ext>
              </a:extLst>
            </p:cNvPr>
            <p:cNvSpPr txBox="1"/>
            <p:nvPr/>
          </p:nvSpPr>
          <p:spPr>
            <a:xfrm>
              <a:off x="40724" y="3633517"/>
              <a:ext cx="6585385" cy="752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What type of training, opportunities and skills would you need to get your ideal job? Discuss and share in groups</a:t>
              </a:r>
              <a:endParaRPr lang="en-US" sz="2100" kern="1200" dirty="0"/>
            </a:p>
          </p:txBody>
        </p:sp>
      </p:grpSp>
      <p:grpSp>
        <p:nvGrpSpPr>
          <p:cNvPr id="16" name="Group 15">
            <a:extLst>
              <a:ext uri="{FF2B5EF4-FFF2-40B4-BE49-F238E27FC236}">
                <a16:creationId xmlns:a16="http://schemas.microsoft.com/office/drawing/2014/main" id="{B0828576-24BB-4FB7-9E71-C250646FFBE2}"/>
              </a:ext>
            </a:extLst>
          </p:cNvPr>
          <p:cNvGrpSpPr/>
          <p:nvPr/>
        </p:nvGrpSpPr>
        <p:grpSpPr>
          <a:xfrm>
            <a:off x="2143521" y="5230433"/>
            <a:ext cx="6666833" cy="834228"/>
            <a:chOff x="0" y="4487501"/>
            <a:chExt cx="6666833" cy="834228"/>
          </a:xfrm>
        </p:grpSpPr>
        <p:sp>
          <p:nvSpPr>
            <p:cNvPr id="17" name="Rectangle: Rounded Corners 16">
              <a:extLst>
                <a:ext uri="{FF2B5EF4-FFF2-40B4-BE49-F238E27FC236}">
                  <a16:creationId xmlns:a16="http://schemas.microsoft.com/office/drawing/2014/main" id="{CA75CACB-2BCE-4C88-8D38-2ED635295E1E}"/>
                </a:ext>
              </a:extLst>
            </p:cNvPr>
            <p:cNvSpPr/>
            <p:nvPr/>
          </p:nvSpPr>
          <p:spPr>
            <a:xfrm>
              <a:off x="0" y="4487501"/>
              <a:ext cx="6666833" cy="834228"/>
            </a:xfrm>
            <a:prstGeom prst="roundRect">
              <a:avLst/>
            </a:prstGeom>
          </p:spPr>
          <p:style>
            <a:lnRef idx="0">
              <a:schemeClr val="lt1">
                <a:hueOff val="0"/>
                <a:satOff val="0"/>
                <a:lumOff val="0"/>
                <a:alphaOff val="0"/>
              </a:schemeClr>
            </a:lnRef>
            <a:fillRef idx="3">
              <a:schemeClr val="accent5">
                <a:hueOff val="2356783"/>
                <a:satOff val="-11270"/>
                <a:lumOff val="12353"/>
                <a:alphaOff val="0"/>
              </a:schemeClr>
            </a:fillRef>
            <a:effectRef idx="2">
              <a:schemeClr val="accent5">
                <a:hueOff val="2356783"/>
                <a:satOff val="-11270"/>
                <a:lumOff val="12353"/>
                <a:alphaOff val="0"/>
              </a:schemeClr>
            </a:effectRef>
            <a:fontRef idx="minor">
              <a:schemeClr val="lt1"/>
            </a:fontRef>
          </p:style>
        </p:sp>
        <p:sp>
          <p:nvSpPr>
            <p:cNvPr id="18" name="Rectangle: Rounded Corners 14">
              <a:extLst>
                <a:ext uri="{FF2B5EF4-FFF2-40B4-BE49-F238E27FC236}">
                  <a16:creationId xmlns:a16="http://schemas.microsoft.com/office/drawing/2014/main" id="{56F255DD-1213-4610-87CB-14A87D1923FC}"/>
                </a:ext>
              </a:extLst>
            </p:cNvPr>
            <p:cNvSpPr txBox="1"/>
            <p:nvPr/>
          </p:nvSpPr>
          <p:spPr>
            <a:xfrm>
              <a:off x="40724" y="4528225"/>
              <a:ext cx="6585385" cy="752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Map out one person’s Career ladder experience within your group on the flip chart paper provided. </a:t>
              </a:r>
              <a:endParaRPr lang="en-US" sz="2100" kern="1200" dirty="0"/>
            </a:p>
          </p:txBody>
        </p:sp>
      </p:grpSp>
    </p:spTree>
    <p:extLst>
      <p:ext uri="{BB962C8B-B14F-4D97-AF65-F5344CB8AC3E}">
        <p14:creationId xmlns:p14="http://schemas.microsoft.com/office/powerpoint/2010/main" val="730433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36B3-55E9-47D2-BE6D-1DFA5C75C101}"/>
              </a:ext>
            </a:extLst>
          </p:cNvPr>
          <p:cNvSpPr>
            <a:spLocks noGrp="1"/>
          </p:cNvSpPr>
          <p:nvPr>
            <p:ph type="title"/>
          </p:nvPr>
        </p:nvSpPr>
        <p:spPr/>
        <p:txBody>
          <a:bodyPr/>
          <a:lstStyle/>
          <a:p>
            <a:r>
              <a:rPr lang="en-GB" dirty="0"/>
              <a:t>Training </a:t>
            </a:r>
          </a:p>
        </p:txBody>
      </p:sp>
      <p:sp>
        <p:nvSpPr>
          <p:cNvPr id="7" name="Text Placeholder 6">
            <a:extLst>
              <a:ext uri="{FF2B5EF4-FFF2-40B4-BE49-F238E27FC236}">
                <a16:creationId xmlns:a16="http://schemas.microsoft.com/office/drawing/2014/main" id="{296B4679-CDF9-41B0-82C1-BCF827DC005C}"/>
              </a:ext>
            </a:extLst>
          </p:cNvPr>
          <p:cNvSpPr>
            <a:spLocks noGrp="1"/>
          </p:cNvSpPr>
          <p:nvPr>
            <p:ph type="body" sz="quarter" idx="17"/>
          </p:nvPr>
        </p:nvSpPr>
        <p:spPr/>
        <p:txBody>
          <a:bodyPr/>
          <a:lstStyle/>
          <a:p>
            <a:r>
              <a:rPr lang="en-GB" dirty="0"/>
              <a:t>Back to Work Training programmes</a:t>
            </a:r>
          </a:p>
        </p:txBody>
      </p:sp>
      <p:sp>
        <p:nvSpPr>
          <p:cNvPr id="9" name="Slide Number Placeholder 8">
            <a:extLst>
              <a:ext uri="{FF2B5EF4-FFF2-40B4-BE49-F238E27FC236}">
                <a16:creationId xmlns:a16="http://schemas.microsoft.com/office/drawing/2014/main" id="{0EDD9120-A43D-4687-B404-12237C843D72}"/>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10" name="TextBox 9">
            <a:extLst>
              <a:ext uri="{FF2B5EF4-FFF2-40B4-BE49-F238E27FC236}">
                <a16:creationId xmlns:a16="http://schemas.microsoft.com/office/drawing/2014/main" id="{0A5F84AB-F01C-4464-9CF0-9FD4A4408942}"/>
              </a:ext>
            </a:extLst>
          </p:cNvPr>
          <p:cNvSpPr txBox="1"/>
          <p:nvPr/>
        </p:nvSpPr>
        <p:spPr>
          <a:xfrm>
            <a:off x="439266" y="300039"/>
            <a:ext cx="6475884" cy="6955750"/>
          </a:xfrm>
          <a:prstGeom prst="rect">
            <a:avLst/>
          </a:prstGeom>
          <a:noFill/>
        </p:spPr>
        <p:txBody>
          <a:bodyPr wrap="square" rtlCol="0">
            <a:spAutoFit/>
          </a:bodyPr>
          <a:lstStyle/>
          <a:p>
            <a:endParaRPr lang="en-GB" dirty="0"/>
          </a:p>
          <a:p>
            <a:endParaRPr lang="en-GB" dirty="0"/>
          </a:p>
          <a:p>
            <a:r>
              <a:rPr lang="en-GB" sz="1600" b="1" dirty="0"/>
              <a:t>Industry Training- </a:t>
            </a:r>
            <a:r>
              <a:rPr lang="en-GB" sz="1600" dirty="0"/>
              <a:t>Care, Business Administration, Hospitality training and Customer service training</a:t>
            </a:r>
          </a:p>
          <a:p>
            <a:endParaRPr lang="en-GB" sz="1600" dirty="0"/>
          </a:p>
          <a:p>
            <a:r>
              <a:rPr lang="en-GB" sz="1600" b="1" dirty="0"/>
              <a:t>Goals programme</a:t>
            </a:r>
            <a:r>
              <a:rPr lang="en-GB" sz="1600" dirty="0"/>
              <a:t>: Learning about the keys to success, building self-esteem and motivation and job seeking skills</a:t>
            </a:r>
          </a:p>
          <a:p>
            <a:endParaRPr lang="en-GB" sz="1600" dirty="0"/>
          </a:p>
          <a:p>
            <a:r>
              <a:rPr lang="en-GB" sz="1600" b="1" dirty="0"/>
              <a:t>Internal workshops</a:t>
            </a:r>
            <a:r>
              <a:rPr lang="en-GB" sz="1600" dirty="0"/>
              <a:t>: customer service, personal branding, confidence in the workplace, CV writing, Talent link tips, interview skills</a:t>
            </a:r>
          </a:p>
          <a:p>
            <a:endParaRPr lang="en-GB" sz="1600" dirty="0"/>
          </a:p>
          <a:p>
            <a:r>
              <a:rPr lang="en-GB" sz="1600" b="1" dirty="0"/>
              <a:t>Decider Training</a:t>
            </a:r>
            <a:r>
              <a:rPr lang="en-GB" sz="1600" dirty="0"/>
              <a:t>: Developing coping skills to help with mental health, and how to make changes which will impact positively on your day to day life</a:t>
            </a:r>
          </a:p>
          <a:p>
            <a:endParaRPr lang="en-GB" sz="1600" dirty="0"/>
          </a:p>
          <a:p>
            <a:r>
              <a:rPr lang="en-GB" sz="1600" b="1" dirty="0"/>
              <a:t>Interview Skills: </a:t>
            </a:r>
            <a:r>
              <a:rPr lang="en-GB" sz="1600" dirty="0"/>
              <a:t>Tips, advise and practice on how to prepare for interviews, tackling different interview questions with confidence</a:t>
            </a:r>
          </a:p>
          <a:p>
            <a:endParaRPr lang="en-GB" sz="1600" dirty="0"/>
          </a:p>
          <a:p>
            <a:r>
              <a:rPr lang="en-GB" sz="1600" b="1" dirty="0"/>
              <a:t>Best of you: </a:t>
            </a:r>
            <a:r>
              <a:rPr lang="en-GB" sz="1600" dirty="0"/>
              <a:t>Identifying personal development needs to propel you forward into creating a better version of you as a person</a:t>
            </a:r>
          </a:p>
          <a:p>
            <a:endParaRPr lang="en-GB" sz="1600" dirty="0"/>
          </a:p>
          <a:p>
            <a:r>
              <a:rPr lang="en-GB" sz="1600" b="1" dirty="0"/>
              <a:t>IT skills: </a:t>
            </a:r>
            <a:r>
              <a:rPr lang="en-GB" sz="1600" dirty="0"/>
              <a:t>Developing IT skills to upskill and increase knowledge using technology and software programs. </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4050275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67ED-1D0F-4AC9-856F-A107B90910F6}"/>
              </a:ext>
            </a:extLst>
          </p:cNvPr>
          <p:cNvSpPr>
            <a:spLocks noGrp="1"/>
          </p:cNvSpPr>
          <p:nvPr>
            <p:ph type="title"/>
          </p:nvPr>
        </p:nvSpPr>
        <p:spPr/>
        <p:txBody>
          <a:bodyPr/>
          <a:lstStyle/>
          <a:p>
            <a:r>
              <a:rPr lang="en-GB" dirty="0"/>
              <a:t>Foundations Schemes</a:t>
            </a:r>
          </a:p>
        </p:txBody>
      </p:sp>
      <p:sp>
        <p:nvSpPr>
          <p:cNvPr id="7" name="Text Placeholder 6">
            <a:extLst>
              <a:ext uri="{FF2B5EF4-FFF2-40B4-BE49-F238E27FC236}">
                <a16:creationId xmlns:a16="http://schemas.microsoft.com/office/drawing/2014/main" id="{B9BCF18F-381E-4880-BB56-5EDB85B5FED1}"/>
              </a:ext>
            </a:extLst>
          </p:cNvPr>
          <p:cNvSpPr>
            <a:spLocks noGrp="1"/>
          </p:cNvSpPr>
          <p:nvPr>
            <p:ph type="body" sz="quarter" idx="17"/>
          </p:nvPr>
        </p:nvSpPr>
        <p:spPr/>
        <p:txBody>
          <a:bodyPr/>
          <a:lstStyle/>
          <a:p>
            <a:r>
              <a:rPr lang="en-GB" dirty="0"/>
              <a:t>Back to Work paid training initiatives</a:t>
            </a:r>
          </a:p>
        </p:txBody>
      </p:sp>
      <p:sp>
        <p:nvSpPr>
          <p:cNvPr id="9" name="Slide Number Placeholder 8">
            <a:extLst>
              <a:ext uri="{FF2B5EF4-FFF2-40B4-BE49-F238E27FC236}">
                <a16:creationId xmlns:a16="http://schemas.microsoft.com/office/drawing/2014/main" id="{70DCD660-CF5B-46CB-AAF6-16167BE54AC5}"/>
              </a:ext>
            </a:extLst>
          </p:cNvPr>
          <p:cNvSpPr>
            <a:spLocks noGrp="1"/>
          </p:cNvSpPr>
          <p:nvPr>
            <p:ph type="sldNum" sz="quarter" idx="12"/>
          </p:nvPr>
        </p:nvSpPr>
        <p:spPr/>
        <p:txBody>
          <a:bodyPr/>
          <a:lstStyle/>
          <a:p>
            <a:fld id="{3A98EE3D-8CD1-4C3F-BD1C-C98C9596463C}" type="slidenum">
              <a:rPr lang="en-US" smtClean="0"/>
              <a:t>8</a:t>
            </a:fld>
            <a:endParaRPr lang="en-US" dirty="0"/>
          </a:p>
        </p:txBody>
      </p:sp>
      <p:sp>
        <p:nvSpPr>
          <p:cNvPr id="10" name="TextBox 9">
            <a:extLst>
              <a:ext uri="{FF2B5EF4-FFF2-40B4-BE49-F238E27FC236}">
                <a16:creationId xmlns:a16="http://schemas.microsoft.com/office/drawing/2014/main" id="{FD7C0778-B252-4226-B05D-2E7A0689DE19}"/>
              </a:ext>
            </a:extLst>
          </p:cNvPr>
          <p:cNvSpPr txBox="1"/>
          <p:nvPr/>
        </p:nvSpPr>
        <p:spPr>
          <a:xfrm>
            <a:off x="1097279" y="785814"/>
            <a:ext cx="5103496" cy="3631763"/>
          </a:xfrm>
          <a:prstGeom prst="rect">
            <a:avLst/>
          </a:prstGeom>
          <a:noFill/>
        </p:spPr>
        <p:txBody>
          <a:bodyPr wrap="square" rtlCol="0">
            <a:spAutoFit/>
          </a:bodyPr>
          <a:lstStyle/>
          <a:p>
            <a:pPr marL="36896" lvl="0" indent="0">
              <a:buNone/>
            </a:pPr>
            <a:endParaRPr lang="en-US" sz="1800" b="1" i="1" dirty="0"/>
          </a:p>
          <a:p>
            <a:pPr marL="36896" lvl="0" indent="0">
              <a:buNone/>
            </a:pPr>
            <a:endParaRPr lang="en-US" b="1" i="1" dirty="0"/>
          </a:p>
          <a:p>
            <a:pPr marL="36896" lvl="0" indent="0">
              <a:buNone/>
            </a:pPr>
            <a:endParaRPr lang="en-US" sz="1800" b="1" i="1" dirty="0"/>
          </a:p>
          <a:p>
            <a:pPr marL="36896" lvl="0" indent="0">
              <a:buNone/>
            </a:pPr>
            <a:endParaRPr lang="en-US" b="1" i="1" dirty="0"/>
          </a:p>
          <a:p>
            <a:pPr marL="322646" lvl="0" indent="-285750">
              <a:buFont typeface="Arial" panose="020B0604020202020204" pitchFamily="34" charset="0"/>
              <a:buChar char="•"/>
            </a:pPr>
            <a:r>
              <a:rPr lang="en-US" sz="2800" dirty="0"/>
              <a:t>Scanning</a:t>
            </a:r>
          </a:p>
          <a:p>
            <a:pPr marL="322646" lvl="0" indent="-285750">
              <a:buFont typeface="Arial" panose="020B0604020202020204" pitchFamily="34" charset="0"/>
              <a:buChar char="•"/>
            </a:pPr>
            <a:r>
              <a:rPr lang="en-US" sz="2800" dirty="0"/>
              <a:t>Retail</a:t>
            </a:r>
          </a:p>
          <a:p>
            <a:pPr marL="322646" lvl="0" indent="-285750">
              <a:buFont typeface="Arial" panose="020B0604020202020204" pitchFamily="34" charset="0"/>
              <a:buChar char="•"/>
            </a:pPr>
            <a:r>
              <a:rPr lang="en-US" sz="2800" dirty="0"/>
              <a:t>Construction/Painting &amp; Decorating</a:t>
            </a:r>
          </a:p>
          <a:p>
            <a:pPr marL="322646" lvl="0" indent="-285750">
              <a:buFont typeface="Arial" panose="020B0604020202020204" pitchFamily="34" charset="0"/>
              <a:buChar char="•"/>
            </a:pPr>
            <a:r>
              <a:rPr lang="en-US" sz="2800" dirty="0"/>
              <a:t>Environment</a:t>
            </a:r>
          </a:p>
          <a:p>
            <a:endParaRPr lang="en-GB" dirty="0"/>
          </a:p>
        </p:txBody>
      </p:sp>
    </p:spTree>
    <p:extLst>
      <p:ext uri="{BB962C8B-B14F-4D97-AF65-F5344CB8AC3E}">
        <p14:creationId xmlns:p14="http://schemas.microsoft.com/office/powerpoint/2010/main" val="379317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54E7-51AC-4767-9543-092BB2B49540}"/>
              </a:ext>
            </a:extLst>
          </p:cNvPr>
          <p:cNvSpPr>
            <a:spLocks noGrp="1"/>
          </p:cNvSpPr>
          <p:nvPr>
            <p:ph type="title"/>
          </p:nvPr>
        </p:nvSpPr>
        <p:spPr>
          <a:xfrm>
            <a:off x="8086408" y="1362246"/>
            <a:ext cx="3176587" cy="666579"/>
          </a:xfrm>
        </p:spPr>
        <p:txBody>
          <a:bodyPr>
            <a:normAutofit fontScale="90000"/>
          </a:bodyPr>
          <a:lstStyle/>
          <a:p>
            <a:r>
              <a:rPr lang="en-GB" dirty="0"/>
              <a:t>Foundations cont’d </a:t>
            </a:r>
          </a:p>
        </p:txBody>
      </p:sp>
      <p:sp>
        <p:nvSpPr>
          <p:cNvPr id="7" name="Text Placeholder 6">
            <a:extLst>
              <a:ext uri="{FF2B5EF4-FFF2-40B4-BE49-F238E27FC236}">
                <a16:creationId xmlns:a16="http://schemas.microsoft.com/office/drawing/2014/main" id="{96D5C6A0-48A2-412A-86AA-133901D4EB8E}"/>
              </a:ext>
            </a:extLst>
          </p:cNvPr>
          <p:cNvSpPr>
            <a:spLocks noGrp="1"/>
          </p:cNvSpPr>
          <p:nvPr>
            <p:ph type="body" sz="quarter" idx="17"/>
          </p:nvPr>
        </p:nvSpPr>
        <p:spPr/>
        <p:txBody>
          <a:bodyPr/>
          <a:lstStyle/>
          <a:p>
            <a:r>
              <a:rPr lang="en-GB" dirty="0"/>
              <a:t>Professional and personal development</a:t>
            </a:r>
          </a:p>
        </p:txBody>
      </p:sp>
      <p:sp>
        <p:nvSpPr>
          <p:cNvPr id="9" name="Slide Number Placeholder 8">
            <a:extLst>
              <a:ext uri="{FF2B5EF4-FFF2-40B4-BE49-F238E27FC236}">
                <a16:creationId xmlns:a16="http://schemas.microsoft.com/office/drawing/2014/main" id="{BEECB1BF-AF39-4864-904E-32E3A81EBA56}"/>
              </a:ext>
            </a:extLst>
          </p:cNvPr>
          <p:cNvSpPr>
            <a:spLocks noGrp="1"/>
          </p:cNvSpPr>
          <p:nvPr>
            <p:ph type="sldNum" sz="quarter" idx="12"/>
          </p:nvPr>
        </p:nvSpPr>
        <p:spPr/>
        <p:txBody>
          <a:bodyPr/>
          <a:lstStyle/>
          <a:p>
            <a:fld id="{3A98EE3D-8CD1-4C3F-BD1C-C98C9596463C}" type="slidenum">
              <a:rPr lang="en-US" smtClean="0"/>
              <a:t>9</a:t>
            </a:fld>
            <a:endParaRPr lang="en-US" dirty="0"/>
          </a:p>
        </p:txBody>
      </p:sp>
      <p:sp>
        <p:nvSpPr>
          <p:cNvPr id="10" name="TextBox 9">
            <a:extLst>
              <a:ext uri="{FF2B5EF4-FFF2-40B4-BE49-F238E27FC236}">
                <a16:creationId xmlns:a16="http://schemas.microsoft.com/office/drawing/2014/main" id="{F4578589-61F5-4BAB-8B0C-13C1A6FCD1D5}"/>
              </a:ext>
            </a:extLst>
          </p:cNvPr>
          <p:cNvSpPr txBox="1"/>
          <p:nvPr/>
        </p:nvSpPr>
        <p:spPr>
          <a:xfrm>
            <a:off x="439788" y="1514474"/>
            <a:ext cx="6703962" cy="3139321"/>
          </a:xfrm>
          <a:prstGeom prst="rect">
            <a:avLst/>
          </a:prstGeom>
          <a:noFill/>
        </p:spPr>
        <p:txBody>
          <a:bodyPr wrap="square" rtlCol="0">
            <a:spAutoFit/>
          </a:bodyPr>
          <a:lstStyle/>
          <a:p>
            <a:pPr marL="285750" indent="-285750">
              <a:buFont typeface="Arial" panose="020B0604020202020204" pitchFamily="34" charset="0"/>
              <a:buChar char="•"/>
            </a:pPr>
            <a:r>
              <a:rPr lang="en-GB" dirty="0"/>
              <a:t>Back To Work offer this program for clients who have been out of work for a period of 6 months or longer and have certain barriers affecting them to go straight into paid employment</a:t>
            </a:r>
          </a:p>
          <a:p>
            <a:endParaRPr lang="en-GB" dirty="0"/>
          </a:p>
          <a:p>
            <a:pPr marL="285750" indent="-285750">
              <a:buFont typeface="Arial" panose="020B0604020202020204" pitchFamily="34" charset="0"/>
              <a:buChar char="•"/>
            </a:pPr>
            <a:r>
              <a:rPr lang="en-GB" dirty="0"/>
              <a:t>Depending on the work flow that they choose the duration lasts between 3 and 6 months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Our clients are paid the minimum wage and gain experience in the different areas that they choose to work. This also gets them into a work routine ready for fully paid employment.</a:t>
            </a:r>
          </a:p>
          <a:p>
            <a:endParaRPr lang="en-GB" dirty="0"/>
          </a:p>
        </p:txBody>
      </p:sp>
    </p:spTree>
    <p:extLst>
      <p:ext uri="{BB962C8B-B14F-4D97-AF65-F5344CB8AC3E}">
        <p14:creationId xmlns:p14="http://schemas.microsoft.com/office/powerpoint/2010/main" val="2395529185"/>
      </p:ext>
    </p:extLst>
  </p:cSld>
  <p:clrMapOvr>
    <a:masterClrMapping/>
  </p:clrMapOvr>
</p:sld>
</file>

<file path=ppt/theme/theme1.xml><?xml version="1.0" encoding="utf-8"?>
<a:theme xmlns:a="http://schemas.openxmlformats.org/drawingml/2006/main" name="RetrospectVTI">
  <a:themeElements>
    <a:clrScheme name="Custom 1">
      <a:dk1>
        <a:sysClr val="windowText" lastClr="000000"/>
      </a:dk1>
      <a:lt1>
        <a:sysClr val="window" lastClr="FFFFFF"/>
      </a:lt1>
      <a:dk2>
        <a:srgbClr val="344068"/>
      </a:dk2>
      <a:lt2>
        <a:srgbClr val="D9E0E6"/>
      </a:lt2>
      <a:accent1>
        <a:srgbClr val="1E4429"/>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5FCB62-95E4-4C92-B513-7B00BDB2A852}">
  <ds:schemaRefs>
    <ds:schemaRef ds:uri="http://schemas.microsoft.com/sharepoint/v3/contenttype/forms"/>
  </ds:schemaRefs>
</ds:datastoreItem>
</file>

<file path=customXml/itemProps2.xml><?xml version="1.0" encoding="utf-8"?>
<ds:datastoreItem xmlns:ds="http://schemas.openxmlformats.org/officeDocument/2006/customXml" ds:itemID="{F7806859-B29F-4F92-B2F0-76FC253972D6}">
  <ds:schemaRefs>
    <ds:schemaRef ds:uri="http://purl.org/dc/elements/1.1/"/>
    <ds:schemaRef ds:uri="http://purl.org/dc/dcmitype/"/>
    <ds:schemaRef ds:uri="http://schemas.microsoft.com/office/infopath/2007/PartnerControls"/>
    <ds:schemaRef ds:uri="http://schemas.microsoft.com/office/2006/metadata/properties"/>
    <ds:schemaRef ds:uri="http://purl.org/dc/terms/"/>
    <ds:schemaRef ds:uri="http://schemas.microsoft.com/sharepoint/v3"/>
    <ds:schemaRef ds:uri="http://schemas.openxmlformats.org/package/2006/metadata/core-properties"/>
    <ds:schemaRef ds:uri="230e9df3-be65-4c73-a93b-d1236ebd677e"/>
    <ds:schemaRef ds:uri="http://schemas.microsoft.com/office/2006/documentManagement/types"/>
    <ds:schemaRef ds:uri="16c05727-aa75-4e4a-9b5f-8a80a1165891"/>
    <ds:schemaRef ds:uri="71af3243-3dd4-4a8d-8c0d-dd76da1f02a5"/>
    <ds:schemaRef ds:uri="http://www.w3.org/XML/1998/namespace"/>
  </ds:schemaRefs>
</ds:datastoreItem>
</file>

<file path=customXml/itemProps3.xml><?xml version="1.0" encoding="utf-8"?>
<ds:datastoreItem xmlns:ds="http://schemas.openxmlformats.org/officeDocument/2006/customXml" ds:itemID="{77A2FD3F-46AE-4866-A9EA-54986E912C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_RetrospectVTI</Template>
  <TotalTime>1896</TotalTime>
  <Words>1239</Words>
  <Application>Microsoft Office PowerPoint</Application>
  <PresentationFormat>Widescreen</PresentationFormat>
  <Paragraphs>207</Paragraphs>
  <Slides>23</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RetrospectVTI</vt:lpstr>
      <vt:lpstr>Work with us: what’s in it for you? </vt:lpstr>
      <vt:lpstr>Agenda</vt:lpstr>
      <vt:lpstr>Introduction</vt:lpstr>
      <vt:lpstr>Back to Work  </vt:lpstr>
      <vt:lpstr>Career Ladder</vt:lpstr>
      <vt:lpstr>PowerPoint Presentation</vt:lpstr>
      <vt:lpstr>Training </vt:lpstr>
      <vt:lpstr>Foundations Schemes</vt:lpstr>
      <vt:lpstr>Foundations cont’d </vt:lpstr>
      <vt:lpstr>Who Foundations work with </vt:lpstr>
      <vt:lpstr>Paid incentives </vt:lpstr>
      <vt:lpstr>Access to work scheme</vt:lpstr>
      <vt:lpstr>Jersey Employment Trust </vt:lpstr>
      <vt:lpstr>Introduction</vt:lpstr>
      <vt:lpstr>Work Experience </vt:lpstr>
      <vt:lpstr>Internships </vt:lpstr>
      <vt:lpstr>Training &amp; Career Development</vt:lpstr>
      <vt:lpstr>In-work Support </vt:lpstr>
      <vt:lpstr>Job Retention and long-term support</vt:lpstr>
      <vt:lpstr>14-21 Service</vt:lpstr>
      <vt:lpstr>Takeaway</vt:lpstr>
      <vt:lpstr>Questions?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Simon Jones</dc:creator>
  <cp:lastModifiedBy>Helen Clayton</cp:lastModifiedBy>
  <cp:revision>36</cp:revision>
  <dcterms:created xsi:type="dcterms:W3CDTF">2022-04-12T10:09:32Z</dcterms:created>
  <dcterms:modified xsi:type="dcterms:W3CDTF">2022-04-29T13:04:39Z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